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3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4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5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6.xml" ContentType="application/vnd.openxmlformats-officedocument.presentationml.notesSl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notesSlides/notesSlide7.xml" ContentType="application/vnd.openxmlformats-officedocument.presentationml.notesSlid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notesSlides/notesSlide10.xml" ContentType="application/vnd.openxmlformats-officedocument.presentationml.notesSlid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notesSlides/notesSlide11.xml" ContentType="application/vnd.openxmlformats-officedocument.presentationml.notesSlid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notesSlides/notesSlide15.xml" ContentType="application/vnd.openxmlformats-officedocument.presentationml.notesSlid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notesSlides/notesSlide16.xml" ContentType="application/vnd.openxmlformats-officedocument.presentationml.notesSlid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notesSlides/notesSlide17.xml" ContentType="application/vnd.openxmlformats-officedocument.presentationml.notesSlid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notesSlides/notesSlide18.xml" ContentType="application/vnd.openxmlformats-officedocument.presentationml.notesSlid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notesSlides/notesSlide19.xml" ContentType="application/vnd.openxmlformats-officedocument.presentationml.notesSlid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notesSlides/notesSlide20.xml" ContentType="application/vnd.openxmlformats-officedocument.presentationml.notesSlid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notesSlides/notesSlide21.xml" ContentType="application/vnd.openxmlformats-officedocument.presentationml.notesSlide+xml"/>
  <Override PartName="/ppt/charts/chart20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ppt/notesSlides/notesSlide22.xml" ContentType="application/vnd.openxmlformats-officedocument.presentationml.notesSlide+xml"/>
  <Override PartName="/ppt/charts/chart21.xml" ContentType="application/vnd.openxmlformats-officedocument.drawingml.chart+xml"/>
  <Override PartName="/ppt/charts/style21.xml" ContentType="application/vnd.ms-office.chartstyle+xml"/>
  <Override PartName="/ppt/charts/colors21.xml" ContentType="application/vnd.ms-office.chartcolorstyl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charts/chart22.xml" ContentType="application/vnd.openxmlformats-officedocument.drawingml.chart+xml"/>
  <Override PartName="/ppt/charts/style22.xml" ContentType="application/vnd.ms-office.chartstyle+xml"/>
  <Override PartName="/ppt/charts/colors22.xml" ContentType="application/vnd.ms-office.chartcolorstyle+xml"/>
  <Override PartName="/ppt/notesSlides/notesSlide25.xml" ContentType="application/vnd.openxmlformats-officedocument.presentationml.notesSlide+xml"/>
  <Override PartName="/ppt/charts/chart23.xml" ContentType="application/vnd.openxmlformats-officedocument.drawingml.chart+xml"/>
  <Override PartName="/ppt/charts/style23.xml" ContentType="application/vnd.ms-office.chartstyle+xml"/>
  <Override PartName="/ppt/charts/colors23.xml" ContentType="application/vnd.ms-office.chartcolorstyl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charts/chart24.xml" ContentType="application/vnd.openxmlformats-officedocument.drawingml.chart+xml"/>
  <Override PartName="/ppt/charts/style24.xml" ContentType="application/vnd.ms-office.chartstyle+xml"/>
  <Override PartName="/ppt/charts/colors24.xml" ContentType="application/vnd.ms-office.chartcolorstyle+xml"/>
  <Override PartName="/ppt/notesSlides/notesSlide29.xml" ContentType="application/vnd.openxmlformats-officedocument.presentationml.notesSlide+xml"/>
  <Override PartName="/ppt/charts/chart25.xml" ContentType="application/vnd.openxmlformats-officedocument.drawingml.chart+xml"/>
  <Override PartName="/ppt/charts/style25.xml" ContentType="application/vnd.ms-office.chartstyle+xml"/>
  <Override PartName="/ppt/charts/colors25.xml" ContentType="application/vnd.ms-office.chartcolorstyl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charts/chart26.xml" ContentType="application/vnd.openxmlformats-officedocument.drawingml.chart+xml"/>
  <Override PartName="/ppt/charts/style26.xml" ContentType="application/vnd.ms-office.chartstyle+xml"/>
  <Override PartName="/ppt/charts/colors26.xml" ContentType="application/vnd.ms-office.chartcolorstyle+xml"/>
  <Override PartName="/ppt/notesSlides/notesSlide32.xml" ContentType="application/vnd.openxmlformats-officedocument.presentationml.notesSlide+xml"/>
  <Override PartName="/ppt/charts/chart27.xml" ContentType="application/vnd.openxmlformats-officedocument.drawingml.chart+xml"/>
  <Override PartName="/ppt/charts/style27.xml" ContentType="application/vnd.ms-office.chartstyle+xml"/>
  <Override PartName="/ppt/charts/colors27.xml" ContentType="application/vnd.ms-office.chartcolorstyle+xml"/>
  <Override PartName="/ppt/notesSlides/notesSlide33.xml" ContentType="application/vnd.openxmlformats-officedocument.presentationml.notesSlide+xml"/>
  <Override PartName="/ppt/charts/chart28.xml" ContentType="application/vnd.openxmlformats-officedocument.drawingml.chart+xml"/>
  <Override PartName="/ppt/charts/style28.xml" ContentType="application/vnd.ms-office.chartstyle+xml"/>
  <Override PartName="/ppt/charts/colors28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6" r:id="rId4"/>
    <p:sldMasterId id="2147483666" r:id="rId5"/>
  </p:sldMasterIdLst>
  <p:notesMasterIdLst>
    <p:notesMasterId r:id="rId50"/>
  </p:notesMasterIdLst>
  <p:handoutMasterIdLst>
    <p:handoutMasterId r:id="rId51"/>
  </p:handoutMasterIdLst>
  <p:sldIdLst>
    <p:sldId id="256" r:id="rId6"/>
    <p:sldId id="260" r:id="rId7"/>
    <p:sldId id="261" r:id="rId8"/>
    <p:sldId id="369" r:id="rId9"/>
    <p:sldId id="262" r:id="rId10"/>
    <p:sldId id="263" r:id="rId11"/>
    <p:sldId id="350" r:id="rId12"/>
    <p:sldId id="346" r:id="rId13"/>
    <p:sldId id="347" r:id="rId14"/>
    <p:sldId id="348" r:id="rId15"/>
    <p:sldId id="373" r:id="rId16"/>
    <p:sldId id="283" r:id="rId17"/>
    <p:sldId id="326" r:id="rId18"/>
    <p:sldId id="342" r:id="rId19"/>
    <p:sldId id="352" r:id="rId20"/>
    <p:sldId id="345" r:id="rId21"/>
    <p:sldId id="343" r:id="rId22"/>
    <p:sldId id="312" r:id="rId23"/>
    <p:sldId id="366" r:id="rId24"/>
    <p:sldId id="370" r:id="rId25"/>
    <p:sldId id="327" r:id="rId26"/>
    <p:sldId id="329" r:id="rId27"/>
    <p:sldId id="328" r:id="rId28"/>
    <p:sldId id="330" r:id="rId29"/>
    <p:sldId id="319" r:id="rId30"/>
    <p:sldId id="331" r:id="rId31"/>
    <p:sldId id="332" r:id="rId32"/>
    <p:sldId id="284" r:id="rId33"/>
    <p:sldId id="275" r:id="rId34"/>
    <p:sldId id="311" r:id="rId35"/>
    <p:sldId id="357" r:id="rId36"/>
    <p:sldId id="353" r:id="rId37"/>
    <p:sldId id="334" r:id="rId38"/>
    <p:sldId id="335" r:id="rId39"/>
    <p:sldId id="310" r:id="rId40"/>
    <p:sldId id="358" r:id="rId41"/>
    <p:sldId id="354" r:id="rId42"/>
    <p:sldId id="355" r:id="rId43"/>
    <p:sldId id="359" r:id="rId44"/>
    <p:sldId id="368" r:id="rId45"/>
    <p:sldId id="273" r:id="rId46"/>
    <p:sldId id="360" r:id="rId47"/>
    <p:sldId id="364" r:id="rId48"/>
    <p:sldId id="365" r:id="rId49"/>
  </p:sldIdLst>
  <p:sldSz cx="12192000" cy="6858000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ristina Birch" initials="KB" lastIdx="1" clrIdx="0">
    <p:extLst>
      <p:ext uri="{19B8F6BF-5375-455C-9EA6-DF929625EA0E}">
        <p15:presenceInfo xmlns:p15="http://schemas.microsoft.com/office/powerpoint/2012/main" userId="S-1-5-21-3897811286-1187586989-3031130911-242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5E883"/>
    <a:srgbClr val="E2EFDA"/>
    <a:srgbClr val="CDA01E"/>
    <a:srgbClr val="FCA978"/>
    <a:srgbClr val="F8696B"/>
    <a:srgbClr val="ECE582"/>
    <a:srgbClr val="63BE7B"/>
    <a:srgbClr val="FFE684"/>
    <a:srgbClr val="FA5050"/>
    <a:srgbClr val="64BEC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llemlayout 4 - Markering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073A0DAA-6AF3-43AB-8588-CEC1D06C72B9}" styleName="Mellemlayou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E25E649-3F16-4E02-A733-19D2CDBF48F0}" styleName="Mellemlayout 3 - Markering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7AC3CCA-C797-4891-BE02-D94E43425B78}" styleName="Mellemlayou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0505E3EF-67EA-436B-97B2-0124C06EBD24}" styleName="Mellemlayout 4 - Markering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21E4AEA4-8DFA-4A89-87EB-49C32662AFE0}" styleName="Mellemlayout 2 - Markering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301B821-A1FF-4177-AEE7-76D212191A09}" styleName="Mellemlayout 1 - Markering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BC89EF96-8CEA-46FF-86C4-4CE0E7609802}" styleName="Lyst layout 3 - Markering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16DA210-FB5B-4158-B5E0-FEB733F419BA}" styleName="Lyst layou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C2FFA5D-87B4-456A-9821-1D502468CF0F}" styleName="Tema til typografi 1 - Markering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Ingen typografi, intet git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B4B98B0-60AC-42C2-AFA5-B58CD77FA1E5}" styleName="Lyst layout 1 - Markering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20" d="100"/>
          <a:sy n="120" d="100"/>
        </p:scale>
        <p:origin x="198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50" Type="http://schemas.openxmlformats.org/officeDocument/2006/relationships/notesMaster" Target="notesMasters/notesMaster1.xml"/><Relationship Id="rId55" Type="http://schemas.openxmlformats.org/officeDocument/2006/relationships/theme" Target="theme/theme1.xml"/><Relationship Id="rId7" Type="http://schemas.openxmlformats.org/officeDocument/2006/relationships/slide" Target="slides/slide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53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56" Type="http://schemas.openxmlformats.org/officeDocument/2006/relationships/tableStyles" Target="tableStyles.xml"/><Relationship Id="rId8" Type="http://schemas.openxmlformats.org/officeDocument/2006/relationships/slide" Target="slides/slide3.xml"/><Relationship Id="rId51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54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7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8.xlsx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9.xlsx"/><Relationship Id="rId2" Type="http://schemas.microsoft.com/office/2011/relationships/chartColorStyle" Target="colors20.xml"/><Relationship Id="rId1" Type="http://schemas.microsoft.com/office/2011/relationships/chartStyle" Target="style20.xml"/></Relationships>
</file>

<file path=ppt/charts/_rels/chart2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0.xlsx"/><Relationship Id="rId2" Type="http://schemas.microsoft.com/office/2011/relationships/chartColorStyle" Target="colors21.xml"/><Relationship Id="rId1" Type="http://schemas.microsoft.com/office/2011/relationships/chartStyle" Target="style21.xml"/></Relationships>
</file>

<file path=ppt/charts/_rels/chart2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1.xlsx"/><Relationship Id="rId2" Type="http://schemas.microsoft.com/office/2011/relationships/chartColorStyle" Target="colors22.xml"/><Relationship Id="rId1" Type="http://schemas.microsoft.com/office/2011/relationships/chartStyle" Target="style22.xml"/></Relationships>
</file>

<file path=ppt/charts/_rels/chart2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2.xlsx"/><Relationship Id="rId2" Type="http://schemas.microsoft.com/office/2011/relationships/chartColorStyle" Target="colors23.xml"/><Relationship Id="rId1" Type="http://schemas.microsoft.com/office/2011/relationships/chartStyle" Target="style23.xml"/></Relationships>
</file>

<file path=ppt/charts/_rels/chart2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3.xlsx"/><Relationship Id="rId2" Type="http://schemas.microsoft.com/office/2011/relationships/chartColorStyle" Target="colors24.xml"/><Relationship Id="rId1" Type="http://schemas.microsoft.com/office/2011/relationships/chartStyle" Target="style24.xml"/></Relationships>
</file>

<file path=ppt/charts/_rels/chart2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4.xlsx"/><Relationship Id="rId2" Type="http://schemas.microsoft.com/office/2011/relationships/chartColorStyle" Target="colors25.xml"/><Relationship Id="rId1" Type="http://schemas.microsoft.com/office/2011/relationships/chartStyle" Target="style25.xml"/></Relationships>
</file>

<file path=ppt/charts/_rels/chart2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5.xlsx"/><Relationship Id="rId2" Type="http://schemas.microsoft.com/office/2011/relationships/chartColorStyle" Target="colors26.xml"/><Relationship Id="rId1" Type="http://schemas.microsoft.com/office/2011/relationships/chartStyle" Target="style26.xml"/></Relationships>
</file>

<file path=ppt/charts/_rels/chart2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6.xlsx"/><Relationship Id="rId2" Type="http://schemas.microsoft.com/office/2011/relationships/chartColorStyle" Target="colors27.xml"/><Relationship Id="rId1" Type="http://schemas.microsoft.com/office/2011/relationships/chartStyle" Target="style27.xml"/></Relationships>
</file>

<file path=ppt/charts/_rels/chart2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7.xlsx"/><Relationship Id="rId2" Type="http://schemas.microsoft.com/office/2011/relationships/chartColorStyle" Target="colors28.xml"/><Relationship Id="rId1" Type="http://schemas.microsoft.com/office/2011/relationships/chartStyle" Target="style2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a-D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0" i="0" u="none" strike="noStrike" kern="1200" cap="none" spc="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pPr>
            <a:r>
              <a:rPr lang="da-DK" sz="2000" dirty="0"/>
              <a:t>ETU 2023 - EUD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0" i="0" u="none" strike="noStrike" kern="1200" cap="none" spc="50" normalizeH="0" baseline="0">
              <a:solidFill>
                <a:schemeClr val="tx1">
                  <a:lumMod val="65000"/>
                  <a:lumOff val="35000"/>
                </a:schemeClr>
              </a:solidFill>
              <a:latin typeface="+mj-lt"/>
              <a:ea typeface="+mj-ea"/>
              <a:cs typeface="+mj-cs"/>
            </a:defRPr>
          </a:pPr>
          <a:endParaRPr lang="da-DK"/>
        </a:p>
      </c:txPr>
    </c:title>
    <c:autoTitleDeleted val="0"/>
    <c:plotArea>
      <c:layout>
        <c:manualLayout>
          <c:layoutTarget val="inner"/>
          <c:xMode val="edge"/>
          <c:yMode val="edge"/>
          <c:x val="4.2115124144335693E-2"/>
          <c:y val="0.11975287683596395"/>
          <c:w val="0.94528303844101647"/>
          <c:h val="0.6797137669091338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Response!$I$42</c:f>
              <c:strCache>
                <c:ptCount val="1"/>
                <c:pt idx="0">
                  <c:v>Landsgennemsnit</c:v>
                </c:pt>
              </c:strCache>
            </c:strRef>
          </c:tx>
          <c:spPr>
            <a:solidFill>
              <a:schemeClr val="accent1">
                <a:alpha val="7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Response!$H$43:$H$48</c:f>
              <c:strCache>
                <c:ptCount val="6"/>
                <c:pt idx="0">
                  <c:v>Læringsmiljø</c:v>
                </c:pt>
                <c:pt idx="1">
                  <c:v>Velbefindende</c:v>
                </c:pt>
                <c:pt idx="2">
                  <c:v>Elevernes motivation og indsats</c:v>
                </c:pt>
                <c:pt idx="3">
                  <c:v>Selvvurderet performance</c:v>
                </c:pt>
                <c:pt idx="4">
                  <c:v>Fysiske rammer</c:v>
                </c:pt>
                <c:pt idx="5">
                  <c:v>Uønsket opmærksomhed</c:v>
                </c:pt>
              </c:strCache>
            </c:strRef>
          </c:cat>
          <c:val>
            <c:numRef>
              <c:f>Response!$I$43:$I$48</c:f>
              <c:numCache>
                <c:formatCode>General</c:formatCode>
                <c:ptCount val="6"/>
                <c:pt idx="0">
                  <c:v>79</c:v>
                </c:pt>
                <c:pt idx="1">
                  <c:v>82</c:v>
                </c:pt>
                <c:pt idx="2">
                  <c:v>79</c:v>
                </c:pt>
                <c:pt idx="3">
                  <c:v>79</c:v>
                </c:pt>
                <c:pt idx="4">
                  <c:v>66</c:v>
                </c:pt>
                <c:pt idx="5">
                  <c:v>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8DA-4BAF-943F-9A1083C1307B}"/>
            </c:ext>
          </c:extLst>
        </c:ser>
        <c:ser>
          <c:idx val="1"/>
          <c:order val="1"/>
          <c:tx>
            <c:strRef>
              <c:f>Response!$J$42</c:f>
              <c:strCache>
                <c:ptCount val="1"/>
                <c:pt idx="0">
                  <c:v>TEC</c:v>
                </c:pt>
              </c:strCache>
            </c:strRef>
          </c:tx>
          <c:spPr>
            <a:solidFill>
              <a:schemeClr val="accent2">
                <a:alpha val="7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Response!$H$43:$H$48</c:f>
              <c:strCache>
                <c:ptCount val="6"/>
                <c:pt idx="0">
                  <c:v>Læringsmiljø</c:v>
                </c:pt>
                <c:pt idx="1">
                  <c:v>Velbefindende</c:v>
                </c:pt>
                <c:pt idx="2">
                  <c:v>Elevernes motivation og indsats</c:v>
                </c:pt>
                <c:pt idx="3">
                  <c:v>Selvvurderet performance</c:v>
                </c:pt>
                <c:pt idx="4">
                  <c:v>Fysiske rammer</c:v>
                </c:pt>
                <c:pt idx="5">
                  <c:v>Uønsket opmærksomhed</c:v>
                </c:pt>
              </c:strCache>
            </c:strRef>
          </c:cat>
          <c:val>
            <c:numRef>
              <c:f>Response!$J$43:$J$48</c:f>
              <c:numCache>
                <c:formatCode>General</c:formatCode>
                <c:ptCount val="6"/>
                <c:pt idx="0">
                  <c:v>74</c:v>
                </c:pt>
                <c:pt idx="1">
                  <c:v>80</c:v>
                </c:pt>
                <c:pt idx="2">
                  <c:v>80</c:v>
                </c:pt>
                <c:pt idx="3">
                  <c:v>80</c:v>
                </c:pt>
                <c:pt idx="4">
                  <c:v>58</c:v>
                </c:pt>
                <c:pt idx="5">
                  <c:v>83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8DA-4BAF-943F-9A1083C1307B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80"/>
        <c:overlap val="25"/>
        <c:axId val="714400863"/>
        <c:axId val="714410015"/>
      </c:barChart>
      <c:catAx>
        <c:axId val="71440086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587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none" spc="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714410015"/>
        <c:crosses val="autoZero"/>
        <c:auto val="1"/>
        <c:lblAlgn val="ctr"/>
        <c:lblOffset val="100"/>
        <c:noMultiLvlLbl val="0"/>
      </c:catAx>
      <c:valAx>
        <c:axId val="71441001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spc="2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71440086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a-DK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da-DK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a-D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0" i="0" u="none" strike="noStrike" kern="1200" cap="none" spc="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pPr>
            <a:r>
              <a:rPr lang="da-DK" sz="2000" dirty="0"/>
              <a:t>ETU TEC -</a:t>
            </a:r>
            <a:r>
              <a:rPr lang="da-DK" sz="2000" baseline="0" dirty="0"/>
              <a:t> EUD</a:t>
            </a:r>
            <a:endParaRPr lang="da-DK" sz="2000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0" i="0" u="none" strike="noStrike" kern="1200" cap="none" spc="0" normalizeH="0" baseline="0">
              <a:solidFill>
                <a:schemeClr val="tx1">
                  <a:lumMod val="65000"/>
                  <a:lumOff val="35000"/>
                </a:schemeClr>
              </a:solidFill>
              <a:latin typeface="+mj-lt"/>
              <a:ea typeface="+mj-ea"/>
              <a:cs typeface="+mj-cs"/>
            </a:defRPr>
          </a:pPr>
          <a:endParaRPr lang="da-DK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'Ark8'!$E$12</c:f>
              <c:strCache>
                <c:ptCount val="1"/>
                <c:pt idx="0">
                  <c:v>Egen indsats og motivation</c:v>
                </c:pt>
              </c:strCache>
            </c:strRef>
          </c:tx>
          <c:spPr>
            <a:ln w="3810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'Ark8'!$I$11:$N$11</c:f>
              <c:numCache>
                <c:formatCode>General</c:formatCode>
                <c:ptCount val="6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  <c:pt idx="5">
                  <c:v>2023</c:v>
                </c:pt>
              </c:numCache>
            </c:numRef>
          </c:cat>
          <c:val>
            <c:numRef>
              <c:f>'Ark8'!$I$12:$N$12</c:f>
              <c:numCache>
                <c:formatCode>General</c:formatCode>
                <c:ptCount val="6"/>
                <c:pt idx="0">
                  <c:v>4.2</c:v>
                </c:pt>
                <c:pt idx="1">
                  <c:v>3.9</c:v>
                </c:pt>
                <c:pt idx="2">
                  <c:v>4.2</c:v>
                </c:pt>
                <c:pt idx="3">
                  <c:v>4.2</c:v>
                </c:pt>
                <c:pt idx="4">
                  <c:v>4.2</c:v>
                </c:pt>
                <c:pt idx="5">
                  <c:v>4.2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4E2-4A37-83EF-EEA26650E1D5}"/>
            </c:ext>
          </c:extLst>
        </c:ser>
        <c:ser>
          <c:idx val="1"/>
          <c:order val="1"/>
          <c:tx>
            <c:strRef>
              <c:f>'Ark8'!$E$13</c:f>
              <c:strCache>
                <c:ptCount val="1"/>
                <c:pt idx="0">
                  <c:v>Læringsmiljø</c:v>
                </c:pt>
              </c:strCache>
            </c:strRef>
          </c:tx>
          <c:spPr>
            <a:ln w="3810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'Ark8'!$I$11:$N$11</c:f>
              <c:numCache>
                <c:formatCode>General</c:formatCode>
                <c:ptCount val="6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  <c:pt idx="5">
                  <c:v>2023</c:v>
                </c:pt>
              </c:numCache>
            </c:numRef>
          </c:cat>
          <c:val>
            <c:numRef>
              <c:f>'Ark8'!$I$13:$N$13</c:f>
              <c:numCache>
                <c:formatCode>General</c:formatCode>
                <c:ptCount val="6"/>
                <c:pt idx="0">
                  <c:v>3.8</c:v>
                </c:pt>
                <c:pt idx="1">
                  <c:v>3.8</c:v>
                </c:pt>
                <c:pt idx="2">
                  <c:v>3.9</c:v>
                </c:pt>
                <c:pt idx="3">
                  <c:v>3.9</c:v>
                </c:pt>
                <c:pt idx="4">
                  <c:v>3.9</c:v>
                </c:pt>
                <c:pt idx="5">
                  <c:v>3.8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4E2-4A37-83EF-EEA26650E1D5}"/>
            </c:ext>
          </c:extLst>
        </c:ser>
        <c:ser>
          <c:idx val="2"/>
          <c:order val="2"/>
          <c:tx>
            <c:strRef>
              <c:f>'Ark8'!$E$14</c:f>
              <c:strCache>
                <c:ptCount val="1"/>
                <c:pt idx="0">
                  <c:v>Velbefindende</c:v>
                </c:pt>
              </c:strCache>
            </c:strRef>
          </c:tx>
          <c:spPr>
            <a:ln w="38100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'Ark8'!$I$11:$N$11</c:f>
              <c:numCache>
                <c:formatCode>General</c:formatCode>
                <c:ptCount val="6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  <c:pt idx="5">
                  <c:v>2023</c:v>
                </c:pt>
              </c:numCache>
            </c:numRef>
          </c:cat>
          <c:val>
            <c:numRef>
              <c:f>'Ark8'!$I$14:$N$14</c:f>
              <c:numCache>
                <c:formatCode>General</c:formatCode>
                <c:ptCount val="6"/>
                <c:pt idx="0">
                  <c:v>4.2</c:v>
                </c:pt>
                <c:pt idx="1">
                  <c:v>3.9</c:v>
                </c:pt>
                <c:pt idx="2">
                  <c:v>4.3</c:v>
                </c:pt>
                <c:pt idx="3">
                  <c:v>4.2</c:v>
                </c:pt>
                <c:pt idx="4">
                  <c:v>4.2</c:v>
                </c:pt>
                <c:pt idx="5">
                  <c:v>4.2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4E2-4A37-83EF-EEA26650E1D5}"/>
            </c:ext>
          </c:extLst>
        </c:ser>
        <c:ser>
          <c:idx val="3"/>
          <c:order val="3"/>
          <c:tx>
            <c:strRef>
              <c:f>'Ark8'!$E$15</c:f>
              <c:strCache>
                <c:ptCount val="1"/>
                <c:pt idx="0">
                  <c:v>Fysiske rammer</c:v>
                </c:pt>
              </c:strCache>
            </c:strRef>
          </c:tx>
          <c:spPr>
            <a:ln w="38100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'Ark8'!$I$11:$N$11</c:f>
              <c:numCache>
                <c:formatCode>General</c:formatCode>
                <c:ptCount val="6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  <c:pt idx="5">
                  <c:v>2023</c:v>
                </c:pt>
              </c:numCache>
            </c:numRef>
          </c:cat>
          <c:val>
            <c:numRef>
              <c:f>'Ark8'!$I$15:$N$15</c:f>
              <c:numCache>
                <c:formatCode>General</c:formatCode>
                <c:ptCount val="6"/>
                <c:pt idx="0">
                  <c:v>3.4</c:v>
                </c:pt>
                <c:pt idx="1">
                  <c:v>3.3</c:v>
                </c:pt>
                <c:pt idx="2">
                  <c:v>3.5</c:v>
                </c:pt>
                <c:pt idx="3">
                  <c:v>3.4</c:v>
                </c:pt>
                <c:pt idx="4">
                  <c:v>3.3</c:v>
                </c:pt>
                <c:pt idx="5">
                  <c:v>3.3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C4E2-4A37-83EF-EEA26650E1D5}"/>
            </c:ext>
          </c:extLst>
        </c:ser>
        <c:ser>
          <c:idx val="4"/>
          <c:order val="4"/>
          <c:tx>
            <c:strRef>
              <c:f>'Ark8'!$E$16</c:f>
              <c:strCache>
                <c:ptCount val="1"/>
                <c:pt idx="0">
                  <c:v>Egne evner</c:v>
                </c:pt>
              </c:strCache>
            </c:strRef>
          </c:tx>
          <c:spPr>
            <a:ln w="38100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'Ark8'!$I$11:$N$11</c:f>
              <c:numCache>
                <c:formatCode>General</c:formatCode>
                <c:ptCount val="6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  <c:pt idx="5">
                  <c:v>2023</c:v>
                </c:pt>
              </c:numCache>
            </c:numRef>
          </c:cat>
          <c:val>
            <c:numRef>
              <c:f>'Ark8'!$I$16:$N$16</c:f>
              <c:numCache>
                <c:formatCode>General</c:formatCode>
                <c:ptCount val="6"/>
                <c:pt idx="0">
                  <c:v>4</c:v>
                </c:pt>
                <c:pt idx="1">
                  <c:v>3.8</c:v>
                </c:pt>
                <c:pt idx="2">
                  <c:v>4.0999999999999996</c:v>
                </c:pt>
                <c:pt idx="3">
                  <c:v>4.0999999999999996</c:v>
                </c:pt>
                <c:pt idx="4">
                  <c:v>4.0999999999999996</c:v>
                </c:pt>
                <c:pt idx="5">
                  <c:v>4.0999999999999996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C4E2-4A37-83EF-EEA26650E1D5}"/>
            </c:ext>
          </c:extLst>
        </c:ser>
        <c:ser>
          <c:idx val="5"/>
          <c:order val="5"/>
          <c:tx>
            <c:strRef>
              <c:f>'Ark8'!$E$17</c:f>
              <c:strCache>
                <c:ptCount val="1"/>
                <c:pt idx="0">
                  <c:v>Praktik</c:v>
                </c:pt>
              </c:strCache>
            </c:strRef>
          </c:tx>
          <c:spPr>
            <a:ln w="38100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'Ark8'!$I$11:$N$11</c:f>
              <c:numCache>
                <c:formatCode>General</c:formatCode>
                <c:ptCount val="6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  <c:pt idx="5">
                  <c:v>2023</c:v>
                </c:pt>
              </c:numCache>
            </c:numRef>
          </c:cat>
          <c:val>
            <c:numRef>
              <c:f>'Ark8'!$I$17:$N$17</c:f>
              <c:numCache>
                <c:formatCode>General</c:formatCode>
                <c:ptCount val="6"/>
                <c:pt idx="0">
                  <c:v>3.7</c:v>
                </c:pt>
                <c:pt idx="1">
                  <c:v>3.7</c:v>
                </c:pt>
                <c:pt idx="2">
                  <c:v>3.8</c:v>
                </c:pt>
                <c:pt idx="3">
                  <c:v>3.8</c:v>
                </c:pt>
                <c:pt idx="4">
                  <c:v>3.8</c:v>
                </c:pt>
                <c:pt idx="5">
                  <c:v>3.8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C4E2-4A37-83EF-EEA26650E1D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175111503"/>
        <c:axId val="1175111919"/>
      </c:lineChart>
      <c:catAx>
        <c:axId val="117511150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none" spc="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1175111919"/>
        <c:crosses val="autoZero"/>
        <c:auto val="1"/>
        <c:lblAlgn val="ctr"/>
        <c:lblOffset val="100"/>
        <c:noMultiLvlLbl val="0"/>
      </c:catAx>
      <c:valAx>
        <c:axId val="1175111919"/>
        <c:scaling>
          <c:orientation val="minMax"/>
          <c:min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1175111503"/>
        <c:crosses val="autoZero"/>
        <c:crossBetween val="between"/>
        <c:majorUnit val="1"/>
      </c:valAx>
      <c:dTable>
        <c:showHorzBorder val="1"/>
        <c:showVertBorder val="1"/>
        <c:showOutline val="1"/>
        <c:showKeys val="1"/>
        <c:spPr>
          <a:noFill/>
          <a:ln w="9525">
            <a:solidFill>
              <a:schemeClr val="tx1">
                <a:lumMod val="15000"/>
                <a:lumOff val="85000"/>
              </a:schemeClr>
            </a:solidFill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</c:dTable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da-DK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a-D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'Ark1'!$B$1</c:f>
              <c:strCache>
                <c:ptCount val="1"/>
                <c:pt idx="0">
                  <c:v>NEXT UDDANNELSE KØBENHAVN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'Ark1'!$A$2:$A$7</c:f>
              <c:strCache>
                <c:ptCount val="6"/>
                <c:pt idx="0">
                  <c:v>Egen indsats og notivation</c:v>
                </c:pt>
                <c:pt idx="1">
                  <c:v>Egne evner</c:v>
                </c:pt>
                <c:pt idx="2">
                  <c:v>Fysiskerammer</c:v>
                </c:pt>
                <c:pt idx="3">
                  <c:v>Læringsmiljø</c:v>
                </c:pt>
                <c:pt idx="4">
                  <c:v>Praktik</c:v>
                </c:pt>
                <c:pt idx="5">
                  <c:v>Velbefindende</c:v>
                </c:pt>
              </c:strCache>
            </c:strRef>
          </c:cat>
          <c:val>
            <c:numRef>
              <c:f>'Ark1'!$B$2:$B$7</c:f>
              <c:numCache>
                <c:formatCode>General</c:formatCode>
                <c:ptCount val="6"/>
                <c:pt idx="0">
                  <c:v>4.2</c:v>
                </c:pt>
                <c:pt idx="1">
                  <c:v>4</c:v>
                </c:pt>
                <c:pt idx="2">
                  <c:v>3.2</c:v>
                </c:pt>
                <c:pt idx="3">
                  <c:v>3.9</c:v>
                </c:pt>
                <c:pt idx="4">
                  <c:v>3.9</c:v>
                </c:pt>
                <c:pt idx="5">
                  <c:v>4.2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B75-4AD5-90E1-86AC29F2C489}"/>
            </c:ext>
          </c:extLst>
        </c:ser>
        <c:ser>
          <c:idx val="1"/>
          <c:order val="1"/>
          <c:tx>
            <c:strRef>
              <c:f>'Ark1'!$C$1</c:f>
              <c:strCache>
                <c:ptCount val="1"/>
                <c:pt idx="0">
                  <c:v>Syddansk Erhvervsskole Odense-vejle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'Ark1'!$A$2:$A$7</c:f>
              <c:strCache>
                <c:ptCount val="6"/>
                <c:pt idx="0">
                  <c:v>Egen indsats og notivation</c:v>
                </c:pt>
                <c:pt idx="1">
                  <c:v>Egne evner</c:v>
                </c:pt>
                <c:pt idx="2">
                  <c:v>Fysiskerammer</c:v>
                </c:pt>
                <c:pt idx="3">
                  <c:v>Læringsmiljø</c:v>
                </c:pt>
                <c:pt idx="4">
                  <c:v>Praktik</c:v>
                </c:pt>
                <c:pt idx="5">
                  <c:v>Velbefindende</c:v>
                </c:pt>
              </c:strCache>
            </c:strRef>
          </c:cat>
          <c:val>
            <c:numRef>
              <c:f>'Ark1'!$C$2:$C$7</c:f>
              <c:numCache>
                <c:formatCode>General</c:formatCode>
                <c:ptCount val="6"/>
                <c:pt idx="0">
                  <c:v>4.0999999999999996</c:v>
                </c:pt>
                <c:pt idx="1">
                  <c:v>4</c:v>
                </c:pt>
                <c:pt idx="2">
                  <c:v>3.7</c:v>
                </c:pt>
                <c:pt idx="3">
                  <c:v>4</c:v>
                </c:pt>
                <c:pt idx="4">
                  <c:v>4</c:v>
                </c:pt>
                <c:pt idx="5">
                  <c:v>4.3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B75-4AD5-90E1-86AC29F2C489}"/>
            </c:ext>
          </c:extLst>
        </c:ser>
        <c:ser>
          <c:idx val="2"/>
          <c:order val="2"/>
          <c:tx>
            <c:strRef>
              <c:f>'Ark1'!$D$1</c:f>
              <c:strCache>
                <c:ptCount val="1"/>
                <c:pt idx="0">
                  <c:v>TEC. Technical Education Copenhagen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'Ark1'!$A$2:$A$7</c:f>
              <c:strCache>
                <c:ptCount val="6"/>
                <c:pt idx="0">
                  <c:v>Egen indsats og notivation</c:v>
                </c:pt>
                <c:pt idx="1">
                  <c:v>Egne evner</c:v>
                </c:pt>
                <c:pt idx="2">
                  <c:v>Fysiskerammer</c:v>
                </c:pt>
                <c:pt idx="3">
                  <c:v>Læringsmiljø</c:v>
                </c:pt>
                <c:pt idx="4">
                  <c:v>Praktik</c:v>
                </c:pt>
                <c:pt idx="5">
                  <c:v>Velbefindende</c:v>
                </c:pt>
              </c:strCache>
            </c:strRef>
          </c:cat>
          <c:val>
            <c:numRef>
              <c:f>'Ark1'!$D$2:$D$7</c:f>
              <c:numCache>
                <c:formatCode>General</c:formatCode>
                <c:ptCount val="6"/>
                <c:pt idx="0">
                  <c:v>4.2</c:v>
                </c:pt>
                <c:pt idx="1">
                  <c:v>4.0999999999999996</c:v>
                </c:pt>
                <c:pt idx="2">
                  <c:v>3.3</c:v>
                </c:pt>
                <c:pt idx="3">
                  <c:v>3.8</c:v>
                </c:pt>
                <c:pt idx="4">
                  <c:v>3.8</c:v>
                </c:pt>
                <c:pt idx="5">
                  <c:v>4.2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B75-4AD5-90E1-86AC29F2C489}"/>
            </c:ext>
          </c:extLst>
        </c:ser>
        <c:ser>
          <c:idx val="3"/>
          <c:order val="3"/>
          <c:tx>
            <c:strRef>
              <c:f>'Ark1'!$E$1</c:f>
              <c:strCache>
                <c:ptCount val="1"/>
                <c:pt idx="0">
                  <c:v>U/NORD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'Ark1'!$A$2:$A$7</c:f>
              <c:strCache>
                <c:ptCount val="6"/>
                <c:pt idx="0">
                  <c:v>Egen indsats og notivation</c:v>
                </c:pt>
                <c:pt idx="1">
                  <c:v>Egne evner</c:v>
                </c:pt>
                <c:pt idx="2">
                  <c:v>Fysiskerammer</c:v>
                </c:pt>
                <c:pt idx="3">
                  <c:v>Læringsmiljø</c:v>
                </c:pt>
                <c:pt idx="4">
                  <c:v>Praktik</c:v>
                </c:pt>
                <c:pt idx="5">
                  <c:v>Velbefindende</c:v>
                </c:pt>
              </c:strCache>
            </c:strRef>
          </c:cat>
          <c:val>
            <c:numRef>
              <c:f>'Ark1'!$E$2:$E$7</c:f>
              <c:numCache>
                <c:formatCode>General</c:formatCode>
                <c:ptCount val="6"/>
                <c:pt idx="0">
                  <c:v>4.0999999999999996</c:v>
                </c:pt>
                <c:pt idx="1">
                  <c:v>4</c:v>
                </c:pt>
                <c:pt idx="2">
                  <c:v>3.3</c:v>
                </c:pt>
                <c:pt idx="3">
                  <c:v>3.8</c:v>
                </c:pt>
                <c:pt idx="4">
                  <c:v>4</c:v>
                </c:pt>
                <c:pt idx="5">
                  <c:v>4.2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B75-4AD5-90E1-86AC29F2C489}"/>
            </c:ext>
          </c:extLst>
        </c:ser>
        <c:ser>
          <c:idx val="4"/>
          <c:order val="4"/>
          <c:tx>
            <c:strRef>
              <c:f>'Ark1'!$F$1</c:f>
              <c:strCache>
                <c:ptCount val="1"/>
                <c:pt idx="0">
                  <c:v>Zealand Business College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'Ark1'!$A$2:$A$7</c:f>
              <c:strCache>
                <c:ptCount val="6"/>
                <c:pt idx="0">
                  <c:v>Egen indsats og notivation</c:v>
                </c:pt>
                <c:pt idx="1">
                  <c:v>Egne evner</c:v>
                </c:pt>
                <c:pt idx="2">
                  <c:v>Fysiskerammer</c:v>
                </c:pt>
                <c:pt idx="3">
                  <c:v>Læringsmiljø</c:v>
                </c:pt>
                <c:pt idx="4">
                  <c:v>Praktik</c:v>
                </c:pt>
                <c:pt idx="5">
                  <c:v>Velbefindende</c:v>
                </c:pt>
              </c:strCache>
            </c:strRef>
          </c:cat>
          <c:val>
            <c:numRef>
              <c:f>'Ark1'!$F$2:$F$7</c:f>
              <c:numCache>
                <c:formatCode>General</c:formatCode>
                <c:ptCount val="6"/>
                <c:pt idx="0">
                  <c:v>4.3</c:v>
                </c:pt>
                <c:pt idx="1">
                  <c:v>4</c:v>
                </c:pt>
                <c:pt idx="2">
                  <c:v>3.4</c:v>
                </c:pt>
                <c:pt idx="3">
                  <c:v>4</c:v>
                </c:pt>
                <c:pt idx="4">
                  <c:v>4.0999999999999996</c:v>
                </c:pt>
                <c:pt idx="5">
                  <c:v>4.3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B75-4AD5-90E1-86AC29F2C489}"/>
            </c:ext>
          </c:extLst>
        </c:ser>
        <c:ser>
          <c:idx val="5"/>
          <c:order val="5"/>
          <c:tx>
            <c:strRef>
              <c:f>'Ark1'!$G$1</c:f>
              <c:strCache>
                <c:ptCount val="1"/>
                <c:pt idx="0">
                  <c:v>AARHUS TECH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'Ark1'!$A$2:$A$7</c:f>
              <c:strCache>
                <c:ptCount val="6"/>
                <c:pt idx="0">
                  <c:v>Egen indsats og notivation</c:v>
                </c:pt>
                <c:pt idx="1">
                  <c:v>Egne evner</c:v>
                </c:pt>
                <c:pt idx="2">
                  <c:v>Fysiskerammer</c:v>
                </c:pt>
                <c:pt idx="3">
                  <c:v>Læringsmiljø</c:v>
                </c:pt>
                <c:pt idx="4">
                  <c:v>Praktik</c:v>
                </c:pt>
                <c:pt idx="5">
                  <c:v>Velbefindende</c:v>
                </c:pt>
              </c:strCache>
            </c:strRef>
          </c:cat>
          <c:val>
            <c:numRef>
              <c:f>'Ark1'!$G$2:$G$7</c:f>
              <c:numCache>
                <c:formatCode>General</c:formatCode>
                <c:ptCount val="6"/>
                <c:pt idx="0">
                  <c:v>4.2</c:v>
                </c:pt>
                <c:pt idx="1">
                  <c:v>4</c:v>
                </c:pt>
                <c:pt idx="2">
                  <c:v>3.6</c:v>
                </c:pt>
                <c:pt idx="3">
                  <c:v>4.0999999999999996</c:v>
                </c:pt>
                <c:pt idx="4">
                  <c:v>4</c:v>
                </c:pt>
                <c:pt idx="5">
                  <c:v>4.2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BB75-4AD5-90E1-86AC29F2C48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01710816"/>
        <c:axId val="843087936"/>
      </c:barChart>
      <c:catAx>
        <c:axId val="15017108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843087936"/>
        <c:crosses val="autoZero"/>
        <c:auto val="1"/>
        <c:lblAlgn val="ctr"/>
        <c:lblOffset val="100"/>
        <c:noMultiLvlLbl val="0"/>
      </c:catAx>
      <c:valAx>
        <c:axId val="8430879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1501710816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</c:dTable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a-DK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da-DK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a-D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0" i="0" u="none" strike="noStrike" kern="1200" cap="none" spc="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pPr>
            <a:r>
              <a:rPr lang="da-DK" sz="2000" dirty="0"/>
              <a:t>ETU</a:t>
            </a:r>
            <a:r>
              <a:rPr lang="da-DK" sz="2000" baseline="0" dirty="0"/>
              <a:t> 2023 - HCØ</a:t>
            </a:r>
            <a:endParaRPr lang="da-DK" sz="2000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0" i="0" u="none" strike="noStrike" kern="1200" cap="none" spc="50" normalizeH="0" baseline="0">
              <a:solidFill>
                <a:schemeClr val="tx1">
                  <a:lumMod val="65000"/>
                  <a:lumOff val="35000"/>
                </a:schemeClr>
              </a:solidFill>
              <a:latin typeface="+mj-lt"/>
              <a:ea typeface="+mj-ea"/>
              <a:cs typeface="+mj-cs"/>
            </a:defRPr>
          </a:pPr>
          <a:endParaRPr lang="da-DK"/>
        </a:p>
      </c:txPr>
    </c:title>
    <c:autoTitleDeleted val="0"/>
    <c:plotArea>
      <c:layout>
        <c:manualLayout>
          <c:layoutTarget val="inner"/>
          <c:xMode val="edge"/>
          <c:yMode val="edge"/>
          <c:x val="4.3781047979661675E-2"/>
          <c:y val="0.12126980810995487"/>
          <c:w val="0.94332895700932928"/>
          <c:h val="0.6321012155792606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Response!$I$70</c:f>
              <c:strCache>
                <c:ptCount val="1"/>
                <c:pt idx="0">
                  <c:v>Landsgennemsnit</c:v>
                </c:pt>
              </c:strCache>
            </c:strRef>
          </c:tx>
          <c:spPr>
            <a:solidFill>
              <a:schemeClr val="accent1">
                <a:alpha val="7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Response!$H$71:$H$78</c:f>
              <c:strCache>
                <c:ptCount val="8"/>
                <c:pt idx="0">
                  <c:v>Læringsmiljø</c:v>
                </c:pt>
                <c:pt idx="1">
                  <c:v>Elevernes motivations og indsats</c:v>
                </c:pt>
                <c:pt idx="2">
                  <c:v>Selvvurderet performance</c:v>
                </c:pt>
                <c:pt idx="3">
                  <c:v>Klasserelationer</c:v>
                </c:pt>
                <c:pt idx="4">
                  <c:v>Velbefindende</c:v>
                </c:pt>
                <c:pt idx="5">
                  <c:v>Støtte hjemmefra</c:v>
                </c:pt>
                <c:pt idx="6">
                  <c:v>Arbejdspres</c:v>
                </c:pt>
                <c:pt idx="7">
                  <c:v>Mobning, chikane og krænkende adfærd</c:v>
                </c:pt>
              </c:strCache>
            </c:strRef>
          </c:cat>
          <c:val>
            <c:numRef>
              <c:f>Response!$I$71:$I$78</c:f>
              <c:numCache>
                <c:formatCode>General</c:formatCode>
                <c:ptCount val="8"/>
                <c:pt idx="0">
                  <c:v>63</c:v>
                </c:pt>
                <c:pt idx="1">
                  <c:v>65</c:v>
                </c:pt>
                <c:pt idx="2">
                  <c:v>71</c:v>
                </c:pt>
                <c:pt idx="3">
                  <c:v>76</c:v>
                </c:pt>
                <c:pt idx="4">
                  <c:v>77</c:v>
                </c:pt>
                <c:pt idx="5">
                  <c:v>75</c:v>
                </c:pt>
                <c:pt idx="6">
                  <c:v>71</c:v>
                </c:pt>
                <c:pt idx="7">
                  <c:v>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183-42F1-B163-FDF9A1CE2EC8}"/>
            </c:ext>
          </c:extLst>
        </c:ser>
        <c:ser>
          <c:idx val="1"/>
          <c:order val="1"/>
          <c:tx>
            <c:strRef>
              <c:f>Response!$J$70</c:f>
              <c:strCache>
                <c:ptCount val="1"/>
                <c:pt idx="0">
                  <c:v>HCØ</c:v>
                </c:pt>
              </c:strCache>
            </c:strRef>
          </c:tx>
          <c:spPr>
            <a:solidFill>
              <a:schemeClr val="accent2">
                <a:alpha val="7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Response!$H$71:$H$78</c:f>
              <c:strCache>
                <c:ptCount val="8"/>
                <c:pt idx="0">
                  <c:v>Læringsmiljø</c:v>
                </c:pt>
                <c:pt idx="1">
                  <c:v>Elevernes motivations og indsats</c:v>
                </c:pt>
                <c:pt idx="2">
                  <c:v>Selvvurderet performance</c:v>
                </c:pt>
                <c:pt idx="3">
                  <c:v>Klasserelationer</c:v>
                </c:pt>
                <c:pt idx="4">
                  <c:v>Velbefindende</c:v>
                </c:pt>
                <c:pt idx="5">
                  <c:v>Støtte hjemmefra</c:v>
                </c:pt>
                <c:pt idx="6">
                  <c:v>Arbejdspres</c:v>
                </c:pt>
                <c:pt idx="7">
                  <c:v>Mobning, chikane og krænkende adfærd</c:v>
                </c:pt>
              </c:strCache>
            </c:strRef>
          </c:cat>
          <c:val>
            <c:numRef>
              <c:f>Response!$J$71:$J$78</c:f>
              <c:numCache>
                <c:formatCode>General</c:formatCode>
                <c:ptCount val="8"/>
                <c:pt idx="0">
                  <c:v>63</c:v>
                </c:pt>
                <c:pt idx="1">
                  <c:v>66</c:v>
                </c:pt>
                <c:pt idx="2">
                  <c:v>72</c:v>
                </c:pt>
                <c:pt idx="3">
                  <c:v>77</c:v>
                </c:pt>
                <c:pt idx="4">
                  <c:v>76</c:v>
                </c:pt>
                <c:pt idx="5">
                  <c:v>73</c:v>
                </c:pt>
                <c:pt idx="6">
                  <c:v>69</c:v>
                </c:pt>
                <c:pt idx="7">
                  <c:v>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183-42F1-B163-FDF9A1CE2EC8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80"/>
        <c:overlap val="25"/>
        <c:axId val="1498221919"/>
        <c:axId val="1498222335"/>
      </c:barChart>
      <c:catAx>
        <c:axId val="149822191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587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none" spc="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1498222335"/>
        <c:crosses val="autoZero"/>
        <c:auto val="1"/>
        <c:lblAlgn val="ctr"/>
        <c:lblOffset val="100"/>
        <c:noMultiLvlLbl val="0"/>
      </c:catAx>
      <c:valAx>
        <c:axId val="149822233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spc="2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149822191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a-DK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da-DK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a-D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0" i="0" u="none" strike="noStrike" kern="1200" cap="none" spc="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pPr>
            <a:r>
              <a:rPr lang="da-DK" sz="2000" dirty="0"/>
              <a:t>ETU HCØ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0" i="0" u="none" strike="noStrike" kern="1200" cap="none" spc="0" normalizeH="0" baseline="0">
              <a:solidFill>
                <a:schemeClr val="tx1">
                  <a:lumMod val="65000"/>
                  <a:lumOff val="35000"/>
                </a:schemeClr>
              </a:solidFill>
              <a:latin typeface="+mj-lt"/>
              <a:ea typeface="+mj-ea"/>
              <a:cs typeface="+mj-cs"/>
            </a:defRPr>
          </a:pPr>
          <a:endParaRPr lang="da-DK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'Ark8'!$O$51</c:f>
              <c:strCache>
                <c:ptCount val="1"/>
                <c:pt idx="0">
                  <c:v>Faglig individuel trivsel</c:v>
                </c:pt>
              </c:strCache>
            </c:strRef>
          </c:tx>
          <c:spPr>
            <a:ln w="3810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'Ark8'!$P$50:$T$50</c:f>
              <c:numCache>
                <c:formatCode>General</c:formatCode>
                <c:ptCount val="5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</c:numCache>
            </c:numRef>
          </c:cat>
          <c:val>
            <c:numRef>
              <c:f>'Ark8'!$P$51:$T$51</c:f>
              <c:numCache>
                <c:formatCode>General</c:formatCode>
                <c:ptCount val="5"/>
                <c:pt idx="0">
                  <c:v>3.7</c:v>
                </c:pt>
                <c:pt idx="1">
                  <c:v>3.9</c:v>
                </c:pt>
                <c:pt idx="2">
                  <c:v>3.8</c:v>
                </c:pt>
                <c:pt idx="3">
                  <c:v>3.8</c:v>
                </c:pt>
                <c:pt idx="4">
                  <c:v>3.8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AFE-4BD3-B051-41C0540CA6B6}"/>
            </c:ext>
          </c:extLst>
        </c:ser>
        <c:ser>
          <c:idx val="1"/>
          <c:order val="1"/>
          <c:tx>
            <c:strRef>
              <c:f>'Ark8'!$O$52</c:f>
              <c:strCache>
                <c:ptCount val="1"/>
                <c:pt idx="0">
                  <c:v>Social trivsel</c:v>
                </c:pt>
              </c:strCache>
            </c:strRef>
          </c:tx>
          <c:spPr>
            <a:ln w="3810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'Ark8'!$P$50:$T$50</c:f>
              <c:numCache>
                <c:formatCode>General</c:formatCode>
                <c:ptCount val="5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</c:numCache>
            </c:numRef>
          </c:cat>
          <c:val>
            <c:numRef>
              <c:f>'Ark8'!$P$52:$T$52</c:f>
              <c:numCache>
                <c:formatCode>General</c:formatCode>
                <c:ptCount val="5"/>
                <c:pt idx="0">
                  <c:v>4</c:v>
                </c:pt>
                <c:pt idx="1">
                  <c:v>4.0999999999999996</c:v>
                </c:pt>
                <c:pt idx="2">
                  <c:v>4.0999999999999996</c:v>
                </c:pt>
                <c:pt idx="3">
                  <c:v>4.0999999999999996</c:v>
                </c:pt>
                <c:pt idx="4">
                  <c:v>4.0999999999999996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AFE-4BD3-B051-41C0540CA6B6}"/>
            </c:ext>
          </c:extLst>
        </c:ser>
        <c:ser>
          <c:idx val="2"/>
          <c:order val="2"/>
          <c:tx>
            <c:strRef>
              <c:f>'Ark8'!$O$53</c:f>
              <c:strCache>
                <c:ptCount val="1"/>
                <c:pt idx="0">
                  <c:v>Læringsmiljø</c:v>
                </c:pt>
              </c:strCache>
            </c:strRef>
          </c:tx>
          <c:spPr>
            <a:ln w="38100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'Ark8'!$P$50:$T$50</c:f>
              <c:numCache>
                <c:formatCode>General</c:formatCode>
                <c:ptCount val="5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</c:numCache>
            </c:numRef>
          </c:cat>
          <c:val>
            <c:numRef>
              <c:f>'Ark8'!$P$53:$T$53</c:f>
              <c:numCache>
                <c:formatCode>General</c:formatCode>
                <c:ptCount val="5"/>
                <c:pt idx="0">
                  <c:v>3.4</c:v>
                </c:pt>
                <c:pt idx="1">
                  <c:v>3.6</c:v>
                </c:pt>
                <c:pt idx="2">
                  <c:v>3.5</c:v>
                </c:pt>
                <c:pt idx="3">
                  <c:v>3.6</c:v>
                </c:pt>
                <c:pt idx="4">
                  <c:v>3.5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AFE-4BD3-B051-41C0540CA6B6}"/>
            </c:ext>
          </c:extLst>
        </c:ser>
        <c:ser>
          <c:idx val="3"/>
          <c:order val="3"/>
          <c:tx>
            <c:strRef>
              <c:f>'Ark8'!$O$54</c:f>
              <c:strCache>
                <c:ptCount val="1"/>
                <c:pt idx="0">
                  <c:v>Pres og bekymringer</c:v>
                </c:pt>
              </c:strCache>
            </c:strRef>
          </c:tx>
          <c:spPr>
            <a:ln w="38100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'Ark8'!$P$50:$T$50</c:f>
              <c:numCache>
                <c:formatCode>General</c:formatCode>
                <c:ptCount val="5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</c:numCache>
            </c:numRef>
          </c:cat>
          <c:val>
            <c:numRef>
              <c:f>'Ark8'!$P$54:$T$54</c:f>
              <c:numCache>
                <c:formatCode>General</c:formatCode>
                <c:ptCount val="5"/>
                <c:pt idx="0">
                  <c:v>2.8</c:v>
                </c:pt>
                <c:pt idx="1">
                  <c:v>2.8</c:v>
                </c:pt>
                <c:pt idx="2">
                  <c:v>2.5</c:v>
                </c:pt>
                <c:pt idx="3">
                  <c:v>2.6</c:v>
                </c:pt>
                <c:pt idx="4">
                  <c:v>2.6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9AFE-4BD3-B051-41C0540CA6B6}"/>
            </c:ext>
          </c:extLst>
        </c:ser>
        <c:ser>
          <c:idx val="4"/>
          <c:order val="4"/>
          <c:tx>
            <c:strRef>
              <c:f>'Ark8'!$O$55</c:f>
              <c:strCache>
                <c:ptCount val="1"/>
                <c:pt idx="0">
                  <c:v>Mobning</c:v>
                </c:pt>
              </c:strCache>
            </c:strRef>
          </c:tx>
          <c:spPr>
            <a:ln w="38100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'Ark8'!$P$50:$T$50</c:f>
              <c:numCache>
                <c:formatCode>General</c:formatCode>
                <c:ptCount val="5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</c:numCache>
            </c:numRef>
          </c:cat>
          <c:val>
            <c:numRef>
              <c:f>'Ark8'!$P$55:$T$55</c:f>
              <c:numCache>
                <c:formatCode>General</c:formatCode>
                <c:ptCount val="5"/>
                <c:pt idx="0">
                  <c:v>4.5999999999999996</c:v>
                </c:pt>
                <c:pt idx="1">
                  <c:v>4.7</c:v>
                </c:pt>
                <c:pt idx="2">
                  <c:v>4.7</c:v>
                </c:pt>
                <c:pt idx="3">
                  <c:v>4.5999999999999996</c:v>
                </c:pt>
                <c:pt idx="4">
                  <c:v>4.5999999999999996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9AFE-4BD3-B051-41C0540CA6B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719729791"/>
        <c:axId val="719730207"/>
      </c:lineChart>
      <c:catAx>
        <c:axId val="71972979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none" spc="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719730207"/>
        <c:crosses val="autoZero"/>
        <c:auto val="1"/>
        <c:lblAlgn val="ctr"/>
        <c:lblOffset val="100"/>
        <c:noMultiLvlLbl val="0"/>
      </c:catAx>
      <c:valAx>
        <c:axId val="719730207"/>
        <c:scaling>
          <c:orientation val="minMax"/>
          <c:min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719729791"/>
        <c:crosses val="autoZero"/>
        <c:crossBetween val="between"/>
        <c:majorUnit val="1"/>
      </c:valAx>
      <c:dTable>
        <c:showHorzBorder val="1"/>
        <c:showVertBorder val="1"/>
        <c:showOutline val="1"/>
        <c:showKeys val="1"/>
        <c:spPr>
          <a:noFill/>
          <a:ln w="9525">
            <a:solidFill>
              <a:schemeClr val="tx1">
                <a:lumMod val="15000"/>
                <a:lumOff val="85000"/>
              </a:schemeClr>
            </a:solidFill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</c:dTable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da-DK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a-D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'Ark2'!$D$6</c:f>
              <c:strCache>
                <c:ptCount val="1"/>
                <c:pt idx="0">
                  <c:v>EUC Sjælland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'Ark2'!$E$5:$I$5</c:f>
              <c:strCache>
                <c:ptCount val="5"/>
                <c:pt idx="0">
                  <c:v>Faglig individuel trivsel</c:v>
                </c:pt>
                <c:pt idx="1">
                  <c:v>Social trivsel</c:v>
                </c:pt>
                <c:pt idx="2">
                  <c:v>Læringsmiljø</c:v>
                </c:pt>
                <c:pt idx="3">
                  <c:v>Pres og bekymringer</c:v>
                </c:pt>
                <c:pt idx="4">
                  <c:v>Mobning</c:v>
                </c:pt>
              </c:strCache>
            </c:strRef>
          </c:cat>
          <c:val>
            <c:numRef>
              <c:f>'Ark2'!$E$6:$I$6</c:f>
              <c:numCache>
                <c:formatCode>General</c:formatCode>
                <c:ptCount val="5"/>
                <c:pt idx="0">
                  <c:v>3.7</c:v>
                </c:pt>
                <c:pt idx="1">
                  <c:v>4</c:v>
                </c:pt>
                <c:pt idx="2">
                  <c:v>3.6</c:v>
                </c:pt>
                <c:pt idx="3">
                  <c:v>2.5</c:v>
                </c:pt>
                <c:pt idx="4">
                  <c:v>4.5999999999999996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488-41CD-BF74-249D936EE7EA}"/>
            </c:ext>
          </c:extLst>
        </c:ser>
        <c:ser>
          <c:idx val="1"/>
          <c:order val="1"/>
          <c:tx>
            <c:strRef>
              <c:f>'Ark2'!$D$7</c:f>
              <c:strCache>
                <c:ptCount val="1"/>
                <c:pt idx="0">
                  <c:v>NEXT UDDANNELSE KØBENHAVN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'Ark2'!$E$5:$I$5</c:f>
              <c:strCache>
                <c:ptCount val="5"/>
                <c:pt idx="0">
                  <c:v>Faglig individuel trivsel</c:v>
                </c:pt>
                <c:pt idx="1">
                  <c:v>Social trivsel</c:v>
                </c:pt>
                <c:pt idx="2">
                  <c:v>Læringsmiljø</c:v>
                </c:pt>
                <c:pt idx="3">
                  <c:v>Pres og bekymringer</c:v>
                </c:pt>
                <c:pt idx="4">
                  <c:v>Mobning</c:v>
                </c:pt>
              </c:strCache>
            </c:strRef>
          </c:cat>
          <c:val>
            <c:numRef>
              <c:f>'Ark2'!$E$7:$I$7</c:f>
              <c:numCache>
                <c:formatCode>General</c:formatCode>
                <c:ptCount val="5"/>
                <c:pt idx="0">
                  <c:v>3.7</c:v>
                </c:pt>
                <c:pt idx="1">
                  <c:v>4</c:v>
                </c:pt>
                <c:pt idx="2">
                  <c:v>3.5</c:v>
                </c:pt>
                <c:pt idx="3">
                  <c:v>2.5</c:v>
                </c:pt>
                <c:pt idx="4">
                  <c:v>4.5999999999999996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488-41CD-BF74-249D936EE7EA}"/>
            </c:ext>
          </c:extLst>
        </c:ser>
        <c:ser>
          <c:idx val="2"/>
          <c:order val="2"/>
          <c:tx>
            <c:strRef>
              <c:f>'Ark2'!$D$8</c:f>
              <c:strCache>
                <c:ptCount val="1"/>
                <c:pt idx="0">
                  <c:v>Roskilde Tekniske Skole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'Ark2'!$E$5:$I$5</c:f>
              <c:strCache>
                <c:ptCount val="5"/>
                <c:pt idx="0">
                  <c:v>Faglig individuel trivsel</c:v>
                </c:pt>
                <c:pt idx="1">
                  <c:v>Social trivsel</c:v>
                </c:pt>
                <c:pt idx="2">
                  <c:v>Læringsmiljø</c:v>
                </c:pt>
                <c:pt idx="3">
                  <c:v>Pres og bekymringer</c:v>
                </c:pt>
                <c:pt idx="4">
                  <c:v>Mobning</c:v>
                </c:pt>
              </c:strCache>
            </c:strRef>
          </c:cat>
          <c:val>
            <c:numRef>
              <c:f>'Ark2'!$E$8:$I$8</c:f>
              <c:numCache>
                <c:formatCode>General</c:formatCode>
                <c:ptCount val="5"/>
                <c:pt idx="0">
                  <c:v>3.8</c:v>
                </c:pt>
                <c:pt idx="1">
                  <c:v>4</c:v>
                </c:pt>
                <c:pt idx="2">
                  <c:v>3.5</c:v>
                </c:pt>
                <c:pt idx="3">
                  <c:v>2.6</c:v>
                </c:pt>
                <c:pt idx="4">
                  <c:v>4.5999999999999996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488-41CD-BF74-249D936EE7EA}"/>
            </c:ext>
          </c:extLst>
        </c:ser>
        <c:ser>
          <c:idx val="3"/>
          <c:order val="3"/>
          <c:tx>
            <c:strRef>
              <c:f>'Ark2'!$D$9</c:f>
              <c:strCache>
                <c:ptCount val="1"/>
                <c:pt idx="0">
                  <c:v>TEC, Technical Education Copenhagen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'Ark2'!$E$5:$I$5</c:f>
              <c:strCache>
                <c:ptCount val="5"/>
                <c:pt idx="0">
                  <c:v>Faglig individuel trivsel</c:v>
                </c:pt>
                <c:pt idx="1">
                  <c:v>Social trivsel</c:v>
                </c:pt>
                <c:pt idx="2">
                  <c:v>Læringsmiljø</c:v>
                </c:pt>
                <c:pt idx="3">
                  <c:v>Pres og bekymringer</c:v>
                </c:pt>
                <c:pt idx="4">
                  <c:v>Mobning</c:v>
                </c:pt>
              </c:strCache>
            </c:strRef>
          </c:cat>
          <c:val>
            <c:numRef>
              <c:f>'Ark2'!$E$9:$I$9</c:f>
              <c:numCache>
                <c:formatCode>General</c:formatCode>
                <c:ptCount val="5"/>
                <c:pt idx="0">
                  <c:v>3.8</c:v>
                </c:pt>
                <c:pt idx="1">
                  <c:v>4.0999999999999996</c:v>
                </c:pt>
                <c:pt idx="2">
                  <c:v>3.5</c:v>
                </c:pt>
                <c:pt idx="3">
                  <c:v>2.6</c:v>
                </c:pt>
                <c:pt idx="4">
                  <c:v>4.5999999999999996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488-41CD-BF74-249D936EE7EA}"/>
            </c:ext>
          </c:extLst>
        </c:ser>
        <c:ser>
          <c:idx val="4"/>
          <c:order val="4"/>
          <c:tx>
            <c:strRef>
              <c:f>'Ark2'!$D$10</c:f>
              <c:strCache>
                <c:ptCount val="1"/>
                <c:pt idx="0">
                  <c:v>U/NORD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'Ark2'!$E$5:$I$5</c:f>
              <c:strCache>
                <c:ptCount val="5"/>
                <c:pt idx="0">
                  <c:v>Faglig individuel trivsel</c:v>
                </c:pt>
                <c:pt idx="1">
                  <c:v>Social trivsel</c:v>
                </c:pt>
                <c:pt idx="2">
                  <c:v>Læringsmiljø</c:v>
                </c:pt>
                <c:pt idx="3">
                  <c:v>Pres og bekymringer</c:v>
                </c:pt>
                <c:pt idx="4">
                  <c:v>Mobning</c:v>
                </c:pt>
              </c:strCache>
            </c:strRef>
          </c:cat>
          <c:val>
            <c:numRef>
              <c:f>'Ark2'!$E$10:$I$10</c:f>
              <c:numCache>
                <c:formatCode>General</c:formatCode>
                <c:ptCount val="5"/>
                <c:pt idx="0">
                  <c:v>3.9</c:v>
                </c:pt>
                <c:pt idx="1">
                  <c:v>4.0999999999999996</c:v>
                </c:pt>
                <c:pt idx="2">
                  <c:v>3.6</c:v>
                </c:pt>
                <c:pt idx="3">
                  <c:v>2.6</c:v>
                </c:pt>
                <c:pt idx="4">
                  <c:v>4.5999999999999996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488-41CD-BF74-249D936EE7EA}"/>
            </c:ext>
          </c:extLst>
        </c:ser>
        <c:ser>
          <c:idx val="5"/>
          <c:order val="5"/>
          <c:tx>
            <c:strRef>
              <c:f>'Ark2'!$D$11</c:f>
              <c:strCache>
                <c:ptCount val="1"/>
                <c:pt idx="0">
                  <c:v>Zealand Business College</c:v>
                </c:pt>
              </c:strCache>
            </c:strRef>
          </c:tx>
          <c:spPr>
            <a:solidFill>
              <a:schemeClr val="accent5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'Ark2'!$E$5:$I$5</c:f>
              <c:strCache>
                <c:ptCount val="5"/>
                <c:pt idx="0">
                  <c:v>Faglig individuel trivsel</c:v>
                </c:pt>
                <c:pt idx="1">
                  <c:v>Social trivsel</c:v>
                </c:pt>
                <c:pt idx="2">
                  <c:v>Læringsmiljø</c:v>
                </c:pt>
                <c:pt idx="3">
                  <c:v>Pres og bekymringer</c:v>
                </c:pt>
                <c:pt idx="4">
                  <c:v>Mobning</c:v>
                </c:pt>
              </c:strCache>
            </c:strRef>
          </c:cat>
          <c:val>
            <c:numRef>
              <c:f>'Ark2'!$E$11:$I$11</c:f>
              <c:numCache>
                <c:formatCode>General</c:formatCode>
                <c:ptCount val="5"/>
                <c:pt idx="0">
                  <c:v>3.7</c:v>
                </c:pt>
                <c:pt idx="1">
                  <c:v>4</c:v>
                </c:pt>
                <c:pt idx="2">
                  <c:v>3.6</c:v>
                </c:pt>
                <c:pt idx="3">
                  <c:v>2.5</c:v>
                </c:pt>
                <c:pt idx="4">
                  <c:v>4.5999999999999996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0488-41CD-BF74-249D936EE7E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00033312"/>
        <c:axId val="400032064"/>
      </c:barChart>
      <c:catAx>
        <c:axId val="4000333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400032064"/>
        <c:crosses val="autoZero"/>
        <c:auto val="1"/>
        <c:lblAlgn val="ctr"/>
        <c:lblOffset val="100"/>
        <c:noMultiLvlLbl val="0"/>
      </c:catAx>
      <c:valAx>
        <c:axId val="4000320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400033312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</c:dTable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da-DK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a-D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da-DK" dirty="0"/>
              <a:t>Andel elevfravær</a:t>
            </a:r>
            <a:r>
              <a:rPr lang="da-DK" baseline="0" dirty="0"/>
              <a:t> TEC</a:t>
            </a:r>
            <a:endParaRPr lang="da-DK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a-DK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'Ark1'!$D$6</c:f>
              <c:strCache>
                <c:ptCount val="1"/>
                <c:pt idx="0">
                  <c:v>Grundforløbets 1. del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6"/>
              <c:layout>
                <c:manualLayout>
                  <c:x val="-9.676354093053216E-3"/>
                  <c:y val="5.449744950520978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6067-4464-9DF2-647AF27A16E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'Ark1'!$E$5:$K$5</c:f>
              <c:strCache>
                <c:ptCount val="7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jan-24</c:v>
                </c:pt>
                <c:pt idx="4">
                  <c:v>feb-24</c:v>
                </c:pt>
                <c:pt idx="5">
                  <c:v>mar-24</c:v>
                </c:pt>
                <c:pt idx="6">
                  <c:v>2024 Total</c:v>
                </c:pt>
              </c:strCache>
            </c:strRef>
          </c:cat>
          <c:val>
            <c:numRef>
              <c:f>'Ark1'!$E$6:$K$6</c:f>
              <c:numCache>
                <c:formatCode>0.0%</c:formatCode>
                <c:ptCount val="7"/>
                <c:pt idx="0">
                  <c:v>0.14499999999999999</c:v>
                </c:pt>
                <c:pt idx="1">
                  <c:v>0.14099999999999999</c:v>
                </c:pt>
                <c:pt idx="2">
                  <c:v>0.13</c:v>
                </c:pt>
                <c:pt idx="3">
                  <c:v>0.20599999999999999</c:v>
                </c:pt>
                <c:pt idx="4">
                  <c:v>0.152</c:v>
                </c:pt>
                <c:pt idx="5">
                  <c:v>0.127</c:v>
                </c:pt>
                <c:pt idx="6">
                  <c:v>0.191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067-4464-9DF2-647AF27A16ED}"/>
            </c:ext>
          </c:extLst>
        </c:ser>
        <c:ser>
          <c:idx val="1"/>
          <c:order val="1"/>
          <c:tx>
            <c:strRef>
              <c:f>'Ark1'!$D$7</c:f>
              <c:strCache>
                <c:ptCount val="1"/>
                <c:pt idx="0">
                  <c:v>Grundforløbets 2. del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dLbl>
              <c:idx val="4"/>
              <c:layout>
                <c:manualLayout>
                  <c:x val="-2.6081802288882964E-2"/>
                  <c:y val="5.144051445087820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6067-4464-9DF2-647AF27A16ED}"/>
                </c:ext>
              </c:extLst>
            </c:dLbl>
            <c:dLbl>
              <c:idx val="6"/>
              <c:layout>
                <c:manualLayout>
                  <c:x val="-1.2019989549600322E-2"/>
                  <c:y val="-4.026753717906998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6067-4464-9DF2-647AF27A16E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'Ark1'!$E$5:$K$5</c:f>
              <c:strCache>
                <c:ptCount val="7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jan-24</c:v>
                </c:pt>
                <c:pt idx="4">
                  <c:v>feb-24</c:v>
                </c:pt>
                <c:pt idx="5">
                  <c:v>mar-24</c:v>
                </c:pt>
                <c:pt idx="6">
                  <c:v>2024 Total</c:v>
                </c:pt>
              </c:strCache>
            </c:strRef>
          </c:cat>
          <c:val>
            <c:numRef>
              <c:f>'Ark1'!$E$7:$K$7</c:f>
              <c:numCache>
                <c:formatCode>0.0%</c:formatCode>
                <c:ptCount val="7"/>
                <c:pt idx="0">
                  <c:v>0.127</c:v>
                </c:pt>
                <c:pt idx="1">
                  <c:v>0.161</c:v>
                </c:pt>
                <c:pt idx="2">
                  <c:v>0.155</c:v>
                </c:pt>
                <c:pt idx="3">
                  <c:v>0.158</c:v>
                </c:pt>
                <c:pt idx="4">
                  <c:v>0.16400000000000001</c:v>
                </c:pt>
                <c:pt idx="5">
                  <c:v>0.14199999999999999</c:v>
                </c:pt>
                <c:pt idx="6">
                  <c:v>0.155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067-4464-9DF2-647AF27A16ED}"/>
            </c:ext>
          </c:extLst>
        </c:ser>
        <c:ser>
          <c:idx val="2"/>
          <c:order val="2"/>
          <c:tx>
            <c:strRef>
              <c:f>'Ark1'!$D$8</c:f>
              <c:strCache>
                <c:ptCount val="1"/>
                <c:pt idx="0">
                  <c:v>Hovedforløb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'Ark1'!$E$5:$K$5</c:f>
              <c:strCache>
                <c:ptCount val="7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jan-24</c:v>
                </c:pt>
                <c:pt idx="4">
                  <c:v>feb-24</c:v>
                </c:pt>
                <c:pt idx="5">
                  <c:v>mar-24</c:v>
                </c:pt>
                <c:pt idx="6">
                  <c:v>2024 Total</c:v>
                </c:pt>
              </c:strCache>
            </c:strRef>
          </c:cat>
          <c:val>
            <c:numRef>
              <c:f>'Ark1'!$E$8:$K$8</c:f>
              <c:numCache>
                <c:formatCode>0.0%</c:formatCode>
                <c:ptCount val="7"/>
                <c:pt idx="0">
                  <c:v>5.6000000000000001E-2</c:v>
                </c:pt>
                <c:pt idx="1">
                  <c:v>0.08</c:v>
                </c:pt>
                <c:pt idx="2">
                  <c:v>7.4999999999999997E-2</c:v>
                </c:pt>
                <c:pt idx="3">
                  <c:v>7.6999999999999999E-2</c:v>
                </c:pt>
                <c:pt idx="4">
                  <c:v>7.4999999999999997E-2</c:v>
                </c:pt>
                <c:pt idx="5">
                  <c:v>7.9000000000000001E-2</c:v>
                </c:pt>
                <c:pt idx="6">
                  <c:v>7.6999999999999999E-2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067-4464-9DF2-647AF27A16ED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smooth val="0"/>
        <c:axId val="621903920"/>
        <c:axId val="621903088"/>
      </c:lineChart>
      <c:catAx>
        <c:axId val="6219039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621903088"/>
        <c:crosses val="autoZero"/>
        <c:auto val="1"/>
        <c:lblAlgn val="ctr"/>
        <c:lblOffset val="100"/>
        <c:noMultiLvlLbl val="0"/>
      </c:catAx>
      <c:valAx>
        <c:axId val="6219030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6219039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a-DK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da-DK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a-D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da-DK" sz="1600" b="1" i="0" baseline="0" dirty="0">
                <a:effectLst/>
              </a:rPr>
              <a:t>Andel fravær - dagsundervisning</a:t>
            </a:r>
            <a:endParaRPr lang="da-DK" sz="1600" dirty="0">
              <a:effectLst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a-DK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TEC!$F$37</c:f>
              <c:strCache>
                <c:ptCount val="1"/>
                <c:pt idx="0">
                  <c:v>NEXT UDDANNELSE KØBENHAVN</c:v>
                </c:pt>
              </c:strCache>
            </c:strRef>
          </c:tx>
          <c:spPr>
            <a:ln w="28575" cap="rnd">
              <a:solidFill>
                <a:schemeClr val="accent3">
                  <a:lumMod val="75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TEC!$G$36:$J$36</c:f>
              <c:strCache>
                <c:ptCount val="4"/>
                <c:pt idx="0">
                  <c:v>2021 total</c:v>
                </c:pt>
                <c:pt idx="1">
                  <c:v>2022 total</c:v>
                </c:pt>
                <c:pt idx="2">
                  <c:v>2023 total</c:v>
                </c:pt>
                <c:pt idx="3">
                  <c:v>2024 t.o.m. marts</c:v>
                </c:pt>
              </c:strCache>
            </c:strRef>
          </c:cat>
          <c:val>
            <c:numRef>
              <c:f>TEC!$G$37:$J$37</c:f>
              <c:numCache>
                <c:formatCode>0.0%</c:formatCode>
                <c:ptCount val="4"/>
                <c:pt idx="0">
                  <c:v>9.9000000000000005E-2</c:v>
                </c:pt>
                <c:pt idx="1">
                  <c:v>0.11799999999999999</c:v>
                </c:pt>
                <c:pt idx="2">
                  <c:v>0.11600000000000001</c:v>
                </c:pt>
                <c:pt idx="3">
                  <c:v>0.11600000000000001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5DC-411C-B011-CE61A9452485}"/>
            </c:ext>
          </c:extLst>
        </c:ser>
        <c:ser>
          <c:idx val="1"/>
          <c:order val="1"/>
          <c:tx>
            <c:strRef>
              <c:f>TEC!$F$38</c:f>
              <c:strCache>
                <c:ptCount val="1"/>
                <c:pt idx="0">
                  <c:v>Syddansk Erhvervsskole Odense-Vejle</c:v>
                </c:pt>
              </c:strCache>
            </c:strRef>
          </c:tx>
          <c:spPr>
            <a:ln w="28575" cap="rnd">
              <a:solidFill>
                <a:srgbClr val="CDA01E"/>
              </a:solidFill>
              <a:round/>
            </a:ln>
            <a:effectLst/>
          </c:spPr>
          <c:marker>
            <c:symbol val="none"/>
          </c:marker>
          <c:cat>
            <c:strRef>
              <c:f>TEC!$G$36:$J$36</c:f>
              <c:strCache>
                <c:ptCount val="4"/>
                <c:pt idx="0">
                  <c:v>2021 total</c:v>
                </c:pt>
                <c:pt idx="1">
                  <c:v>2022 total</c:v>
                </c:pt>
                <c:pt idx="2">
                  <c:v>2023 total</c:v>
                </c:pt>
                <c:pt idx="3">
                  <c:v>2024 t.o.m. marts</c:v>
                </c:pt>
              </c:strCache>
            </c:strRef>
          </c:cat>
          <c:val>
            <c:numRef>
              <c:f>TEC!$G$38:$J$38</c:f>
              <c:numCache>
                <c:formatCode>0.0%</c:formatCode>
                <c:ptCount val="4"/>
                <c:pt idx="0">
                  <c:v>8.8999999999999996E-2</c:v>
                </c:pt>
                <c:pt idx="1">
                  <c:v>9.2999999999999999E-2</c:v>
                </c:pt>
                <c:pt idx="2">
                  <c:v>8.4000000000000005E-2</c:v>
                </c:pt>
                <c:pt idx="3">
                  <c:v>8.2000000000000003E-2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5DC-411C-B011-CE61A9452485}"/>
            </c:ext>
          </c:extLst>
        </c:ser>
        <c:ser>
          <c:idx val="2"/>
          <c:order val="2"/>
          <c:tx>
            <c:strRef>
              <c:f>TEC!$F$39</c:f>
              <c:strCache>
                <c:ptCount val="1"/>
                <c:pt idx="0">
                  <c:v>TEC, Technical Education Copenhagen</c:v>
                </c:pt>
              </c:strCache>
            </c:strRef>
          </c:tx>
          <c:spPr>
            <a:ln w="28575" cap="rnd">
              <a:solidFill>
                <a:srgbClr val="FA5050"/>
              </a:solidFill>
              <a:round/>
            </a:ln>
            <a:effectLst/>
          </c:spPr>
          <c:marker>
            <c:symbol val="none"/>
          </c:marker>
          <c:cat>
            <c:strRef>
              <c:f>TEC!$G$36:$J$36</c:f>
              <c:strCache>
                <c:ptCount val="4"/>
                <c:pt idx="0">
                  <c:v>2021 total</c:v>
                </c:pt>
                <c:pt idx="1">
                  <c:v>2022 total</c:v>
                </c:pt>
                <c:pt idx="2">
                  <c:v>2023 total</c:v>
                </c:pt>
                <c:pt idx="3">
                  <c:v>2024 t.o.m. marts</c:v>
                </c:pt>
              </c:strCache>
            </c:strRef>
          </c:cat>
          <c:val>
            <c:numRef>
              <c:f>TEC!$G$39:$J$39</c:f>
              <c:numCache>
                <c:formatCode>0.0%</c:formatCode>
                <c:ptCount val="4"/>
                <c:pt idx="0">
                  <c:v>9.6000000000000002E-2</c:v>
                </c:pt>
                <c:pt idx="1">
                  <c:v>0.11799999999999999</c:v>
                </c:pt>
                <c:pt idx="2">
                  <c:v>0.111</c:v>
                </c:pt>
                <c:pt idx="3">
                  <c:v>0.11799999999999999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5DC-411C-B011-CE61A9452485}"/>
            </c:ext>
          </c:extLst>
        </c:ser>
        <c:ser>
          <c:idx val="3"/>
          <c:order val="3"/>
          <c:tx>
            <c:strRef>
              <c:f>TEC!$F$40</c:f>
              <c:strCache>
                <c:ptCount val="1"/>
                <c:pt idx="0">
                  <c:v>U/NORD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TEC!$G$36:$J$36</c:f>
              <c:strCache>
                <c:ptCount val="4"/>
                <c:pt idx="0">
                  <c:v>2021 total</c:v>
                </c:pt>
                <c:pt idx="1">
                  <c:v>2022 total</c:v>
                </c:pt>
                <c:pt idx="2">
                  <c:v>2023 total</c:v>
                </c:pt>
                <c:pt idx="3">
                  <c:v>2024 t.o.m. marts</c:v>
                </c:pt>
              </c:strCache>
            </c:strRef>
          </c:cat>
          <c:val>
            <c:numRef>
              <c:f>TEC!$G$40:$J$40</c:f>
              <c:numCache>
                <c:formatCode>0.0%</c:formatCode>
                <c:ptCount val="4"/>
                <c:pt idx="0">
                  <c:v>8.1000000000000003E-2</c:v>
                </c:pt>
                <c:pt idx="1">
                  <c:v>9.7000000000000003E-2</c:v>
                </c:pt>
                <c:pt idx="2">
                  <c:v>9.0999999999999998E-2</c:v>
                </c:pt>
                <c:pt idx="3">
                  <c:v>9.9000000000000005E-2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05DC-411C-B011-CE61A9452485}"/>
            </c:ext>
          </c:extLst>
        </c:ser>
        <c:ser>
          <c:idx val="4"/>
          <c:order val="4"/>
          <c:tx>
            <c:strRef>
              <c:f>TEC!$F$41</c:f>
              <c:strCache>
                <c:ptCount val="1"/>
                <c:pt idx="0">
                  <c:v>Zealand Business College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TEC!$G$36:$J$36</c:f>
              <c:strCache>
                <c:ptCount val="4"/>
                <c:pt idx="0">
                  <c:v>2021 total</c:v>
                </c:pt>
                <c:pt idx="1">
                  <c:v>2022 total</c:v>
                </c:pt>
                <c:pt idx="2">
                  <c:v>2023 total</c:v>
                </c:pt>
                <c:pt idx="3">
                  <c:v>2024 t.o.m. marts</c:v>
                </c:pt>
              </c:strCache>
            </c:strRef>
          </c:cat>
          <c:val>
            <c:numRef>
              <c:f>TEC!$G$41:$J$41</c:f>
              <c:numCache>
                <c:formatCode>0.0%</c:formatCode>
                <c:ptCount val="4"/>
                <c:pt idx="0">
                  <c:v>9.8000000000000004E-2</c:v>
                </c:pt>
                <c:pt idx="1">
                  <c:v>0.10100000000000001</c:v>
                </c:pt>
                <c:pt idx="2">
                  <c:v>9.4E-2</c:v>
                </c:pt>
                <c:pt idx="3">
                  <c:v>0.10199999999999999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05DC-411C-B011-CE61A9452485}"/>
            </c:ext>
          </c:extLst>
        </c:ser>
        <c:ser>
          <c:idx val="5"/>
          <c:order val="5"/>
          <c:tx>
            <c:strRef>
              <c:f>TEC!$F$42</c:f>
              <c:strCache>
                <c:ptCount val="1"/>
                <c:pt idx="0">
                  <c:v>AARHUS TECH</c:v>
                </c:pt>
              </c:strCache>
            </c:strRef>
          </c:tx>
          <c:spPr>
            <a:ln w="28575" cap="rnd">
              <a:solidFill>
                <a:schemeClr val="accent1">
                  <a:lumMod val="75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TEC!$G$36:$J$36</c:f>
              <c:strCache>
                <c:ptCount val="4"/>
                <c:pt idx="0">
                  <c:v>2021 total</c:v>
                </c:pt>
                <c:pt idx="1">
                  <c:v>2022 total</c:v>
                </c:pt>
                <c:pt idx="2">
                  <c:v>2023 total</c:v>
                </c:pt>
                <c:pt idx="3">
                  <c:v>2024 t.o.m. marts</c:v>
                </c:pt>
              </c:strCache>
            </c:strRef>
          </c:cat>
          <c:val>
            <c:numRef>
              <c:f>TEC!$G$42:$J$42</c:f>
              <c:numCache>
                <c:formatCode>0.0%</c:formatCode>
                <c:ptCount val="4"/>
                <c:pt idx="0">
                  <c:v>7.3999999999999996E-2</c:v>
                </c:pt>
                <c:pt idx="1">
                  <c:v>0.10299999999999999</c:v>
                </c:pt>
                <c:pt idx="2">
                  <c:v>0.115</c:v>
                </c:pt>
                <c:pt idx="3">
                  <c:v>0.124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05DC-411C-B011-CE61A945248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85495551"/>
        <c:axId val="1785495967"/>
      </c:lineChart>
      <c:catAx>
        <c:axId val="1785495551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1785495967"/>
        <c:crosses val="autoZero"/>
        <c:auto val="1"/>
        <c:lblAlgn val="ctr"/>
        <c:lblOffset val="100"/>
        <c:noMultiLvlLbl val="0"/>
      </c:catAx>
      <c:valAx>
        <c:axId val="178549596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178549555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5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a-DK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da-DK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a-D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da-DK" sz="1800" b="0" i="0" u="none" strike="noStrike" kern="1200" spc="0" baseline="0" dirty="0">
                <a:solidFill>
                  <a:srgbClr val="000000">
                    <a:lumMod val="65000"/>
                    <a:lumOff val="35000"/>
                  </a:srgbClr>
                </a:solidFill>
              </a:rPr>
              <a:t>Elevfravær</a:t>
            </a:r>
            <a:r>
              <a:rPr lang="da-DK" sz="2000" b="0" i="0" u="none" strike="noStrike" kern="1200" spc="0" baseline="0" dirty="0">
                <a:solidFill>
                  <a:srgbClr val="000000">
                    <a:lumMod val="65000"/>
                    <a:lumOff val="35000"/>
                  </a:srgbClr>
                </a:solidFill>
              </a:rPr>
              <a:t> HTX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a-DK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'Ark1'!$B$1</c:f>
              <c:strCache>
                <c:ptCount val="1"/>
                <c:pt idx="0">
                  <c:v>2022/2023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'Ark1'!$A$2:$A$10</c:f>
              <c:strCache>
                <c:ptCount val="9"/>
                <c:pt idx="0">
                  <c:v>NEXT - Københavns Mediegymnasium</c:v>
                </c:pt>
                <c:pt idx="1">
                  <c:v>NEXT - Sukkertoppen Gymnasium</c:v>
                </c:pt>
                <c:pt idx="2">
                  <c:v>NEXT - Sydkysten Gymnasium</c:v>
                </c:pt>
                <c:pt idx="3">
                  <c:v>NEXT - Vestskoven Gymnasium</c:v>
                </c:pt>
                <c:pt idx="4">
                  <c:v>NEXT - Vibenshus Gymnasium</c:v>
                </c:pt>
                <c:pt idx="5">
                  <c:v>HTX Roskilde</c:v>
                </c:pt>
                <c:pt idx="6">
                  <c:v>H.C. Ørsted Gymnasiet, Ballerup</c:v>
                </c:pt>
                <c:pt idx="7">
                  <c:v>H.C. Ørsted Gymnasiet, Frederiksberg</c:v>
                </c:pt>
                <c:pt idx="8">
                  <c:v>H.C. Ørsted Gymnasiet, Lyngby</c:v>
                </c:pt>
              </c:strCache>
            </c:strRef>
          </c:cat>
          <c:val>
            <c:numRef>
              <c:f>'Ark1'!$B$2:$B$10</c:f>
              <c:numCache>
                <c:formatCode>0.0%</c:formatCode>
                <c:ptCount val="9"/>
                <c:pt idx="0">
                  <c:v>0.11700000000000001</c:v>
                </c:pt>
                <c:pt idx="1">
                  <c:v>0.108</c:v>
                </c:pt>
                <c:pt idx="2">
                  <c:v>0.111</c:v>
                </c:pt>
                <c:pt idx="3">
                  <c:v>0.115</c:v>
                </c:pt>
                <c:pt idx="4">
                  <c:v>8.8999999999999996E-2</c:v>
                </c:pt>
                <c:pt idx="5">
                  <c:v>9.1999999999999998E-2</c:v>
                </c:pt>
                <c:pt idx="6">
                  <c:v>8.5000000000000006E-2</c:v>
                </c:pt>
                <c:pt idx="7">
                  <c:v>0.10299999999999999</c:v>
                </c:pt>
                <c:pt idx="8">
                  <c:v>8.8999999999999996E-2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68A-413F-A09A-2273DDBE9432}"/>
            </c:ext>
          </c:extLst>
        </c:ser>
        <c:ser>
          <c:idx val="1"/>
          <c:order val="1"/>
          <c:tx>
            <c:strRef>
              <c:f>'Ark1'!$C$1</c:f>
              <c:strCache>
                <c:ptCount val="1"/>
                <c:pt idx="0">
                  <c:v>2021/2022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'Ark1'!$A$2:$A$10</c:f>
              <c:strCache>
                <c:ptCount val="9"/>
                <c:pt idx="0">
                  <c:v>NEXT - Københavns Mediegymnasium</c:v>
                </c:pt>
                <c:pt idx="1">
                  <c:v>NEXT - Sukkertoppen Gymnasium</c:v>
                </c:pt>
                <c:pt idx="2">
                  <c:v>NEXT - Sydkysten Gymnasium</c:v>
                </c:pt>
                <c:pt idx="3">
                  <c:v>NEXT - Vestskoven Gymnasium</c:v>
                </c:pt>
                <c:pt idx="4">
                  <c:v>NEXT - Vibenshus Gymnasium</c:v>
                </c:pt>
                <c:pt idx="5">
                  <c:v>HTX Roskilde</c:v>
                </c:pt>
                <c:pt idx="6">
                  <c:v>H.C. Ørsted Gymnasiet, Ballerup</c:v>
                </c:pt>
                <c:pt idx="7">
                  <c:v>H.C. Ørsted Gymnasiet, Frederiksberg</c:v>
                </c:pt>
                <c:pt idx="8">
                  <c:v>H.C. Ørsted Gymnasiet, Lyngby</c:v>
                </c:pt>
              </c:strCache>
            </c:strRef>
          </c:cat>
          <c:val>
            <c:numRef>
              <c:f>'Ark1'!$C$2:$C$10</c:f>
              <c:numCache>
                <c:formatCode>0.0%</c:formatCode>
                <c:ptCount val="9"/>
                <c:pt idx="0">
                  <c:v>0.125</c:v>
                </c:pt>
                <c:pt idx="1">
                  <c:v>0.11700000000000001</c:v>
                </c:pt>
                <c:pt idx="2">
                  <c:v>0.122</c:v>
                </c:pt>
                <c:pt idx="3">
                  <c:v>0.109</c:v>
                </c:pt>
                <c:pt idx="4">
                  <c:v>0.1</c:v>
                </c:pt>
                <c:pt idx="5">
                  <c:v>9.8000000000000004E-2</c:v>
                </c:pt>
                <c:pt idx="6">
                  <c:v>8.4000000000000005E-2</c:v>
                </c:pt>
                <c:pt idx="7">
                  <c:v>0.112</c:v>
                </c:pt>
                <c:pt idx="8">
                  <c:v>9.5000000000000001E-2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68A-413F-A09A-2273DDBE9432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699015375"/>
        <c:axId val="1631123920"/>
      </c:barChart>
      <c:catAx>
        <c:axId val="699015375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1631123920"/>
        <c:crosses val="autoZero"/>
        <c:auto val="1"/>
        <c:lblAlgn val="ctr"/>
        <c:lblOffset val="100"/>
        <c:noMultiLvlLbl val="0"/>
      </c:catAx>
      <c:valAx>
        <c:axId val="1631123920"/>
        <c:scaling>
          <c:orientation val="minMax"/>
        </c:scaling>
        <c:delete val="1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crossAx val="69901537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a-DK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da-DK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a-D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4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da-DK"/>
              <a:t>TEC afbrud uden omvalg fordelt på uddannelsesforløb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a-DK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'Ark10'!$L$15</c:f>
              <c:strCache>
                <c:ptCount val="1"/>
                <c:pt idx="0">
                  <c:v>3. kvartal 2020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'Ark10'!$K$16:$K$18</c:f>
              <c:strCache>
                <c:ptCount val="3"/>
                <c:pt idx="0">
                  <c:v>GF1</c:v>
                </c:pt>
                <c:pt idx="1">
                  <c:v>GF2</c:v>
                </c:pt>
                <c:pt idx="2">
                  <c:v>HF</c:v>
                </c:pt>
              </c:strCache>
            </c:strRef>
          </c:cat>
          <c:val>
            <c:numRef>
              <c:f>'Ark10'!$L$16:$L$18</c:f>
              <c:numCache>
                <c:formatCode>0.0%</c:formatCode>
                <c:ptCount val="3"/>
                <c:pt idx="0">
                  <c:v>8.6868686868686873E-2</c:v>
                </c:pt>
                <c:pt idx="1">
                  <c:v>0.11343283582089553</c:v>
                </c:pt>
                <c:pt idx="2">
                  <c:v>5.5214723926380369E-2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119-42CA-A3BE-831E44AD03DF}"/>
            </c:ext>
          </c:extLst>
        </c:ser>
        <c:ser>
          <c:idx val="1"/>
          <c:order val="1"/>
          <c:tx>
            <c:strRef>
              <c:f>'Ark10'!$M$15</c:f>
              <c:strCache>
                <c:ptCount val="1"/>
                <c:pt idx="0">
                  <c:v>3. kvartal 2021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'Ark10'!$K$16:$K$18</c:f>
              <c:strCache>
                <c:ptCount val="3"/>
                <c:pt idx="0">
                  <c:v>GF1</c:v>
                </c:pt>
                <c:pt idx="1">
                  <c:v>GF2</c:v>
                </c:pt>
                <c:pt idx="2">
                  <c:v>HF</c:v>
                </c:pt>
              </c:strCache>
            </c:strRef>
          </c:cat>
          <c:val>
            <c:numRef>
              <c:f>'Ark10'!$M$16:$M$18</c:f>
              <c:numCache>
                <c:formatCode>0.0%</c:formatCode>
                <c:ptCount val="3"/>
                <c:pt idx="0">
                  <c:v>8.5594989561586635E-2</c:v>
                </c:pt>
                <c:pt idx="1">
                  <c:v>0.10420168067226891</c:v>
                </c:pt>
                <c:pt idx="2">
                  <c:v>6.1386138613861385E-2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119-42CA-A3BE-831E44AD03DF}"/>
            </c:ext>
          </c:extLst>
        </c:ser>
        <c:ser>
          <c:idx val="2"/>
          <c:order val="2"/>
          <c:tx>
            <c:strRef>
              <c:f>'Ark10'!$N$15</c:f>
              <c:strCache>
                <c:ptCount val="1"/>
                <c:pt idx="0">
                  <c:v>3. kvartal 2022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'Ark10'!$K$16:$K$18</c:f>
              <c:strCache>
                <c:ptCount val="3"/>
                <c:pt idx="0">
                  <c:v>GF1</c:v>
                </c:pt>
                <c:pt idx="1">
                  <c:v>GF2</c:v>
                </c:pt>
                <c:pt idx="2">
                  <c:v>HF</c:v>
                </c:pt>
              </c:strCache>
            </c:strRef>
          </c:cat>
          <c:val>
            <c:numRef>
              <c:f>'Ark10'!$N$16:$N$18</c:f>
              <c:numCache>
                <c:formatCode>0.0%</c:formatCode>
                <c:ptCount val="3"/>
                <c:pt idx="0">
                  <c:v>8.4337349397590355E-2</c:v>
                </c:pt>
                <c:pt idx="1">
                  <c:v>0.11552346570397112</c:v>
                </c:pt>
                <c:pt idx="2">
                  <c:v>3.896103896103896E-2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119-42CA-A3BE-831E44AD03DF}"/>
            </c:ext>
          </c:extLst>
        </c:ser>
        <c:ser>
          <c:idx val="3"/>
          <c:order val="3"/>
          <c:tx>
            <c:strRef>
              <c:f>'Ark10'!$O$15</c:f>
              <c:strCache>
                <c:ptCount val="1"/>
                <c:pt idx="0">
                  <c:v>3. kvartal 2023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'Ark10'!$K$16:$K$18</c:f>
              <c:strCache>
                <c:ptCount val="3"/>
                <c:pt idx="0">
                  <c:v>GF1</c:v>
                </c:pt>
                <c:pt idx="1">
                  <c:v>GF2</c:v>
                </c:pt>
                <c:pt idx="2">
                  <c:v>HF</c:v>
                </c:pt>
              </c:strCache>
            </c:strRef>
          </c:cat>
          <c:val>
            <c:numRef>
              <c:f>'Ark10'!$O$16:$O$18</c:f>
              <c:numCache>
                <c:formatCode>0.0%</c:formatCode>
                <c:ptCount val="3"/>
                <c:pt idx="0">
                  <c:v>7.9470198675496692E-2</c:v>
                </c:pt>
                <c:pt idx="1">
                  <c:v>0.12851405622489959</c:v>
                </c:pt>
                <c:pt idx="2">
                  <c:v>2.1447721179624665E-2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681-4C51-A9A2-D88754D92A01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433289647"/>
        <c:axId val="1433292143"/>
      </c:barChart>
      <c:catAx>
        <c:axId val="143328964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1433292143"/>
        <c:crosses val="autoZero"/>
        <c:auto val="1"/>
        <c:lblAlgn val="ctr"/>
        <c:lblOffset val="100"/>
        <c:noMultiLvlLbl val="0"/>
      </c:catAx>
      <c:valAx>
        <c:axId val="143329214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143328964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a-DK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/>
      </a:pPr>
      <a:endParaRPr lang="da-DK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a-D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32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da-DK"/>
              <a:t>TEC afbrud uden omvalg fordelt på uddannelsesforløb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32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a-DK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'Ark10'!$L$15</c:f>
              <c:strCache>
                <c:ptCount val="1"/>
                <c:pt idx="0">
                  <c:v>2018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'Ark10'!$K$16:$K$18</c:f>
              <c:strCache>
                <c:ptCount val="3"/>
                <c:pt idx="0">
                  <c:v>GF1</c:v>
                </c:pt>
                <c:pt idx="1">
                  <c:v>GF2</c:v>
                </c:pt>
                <c:pt idx="2">
                  <c:v>HF</c:v>
                </c:pt>
              </c:strCache>
            </c:strRef>
          </c:cat>
          <c:val>
            <c:numRef>
              <c:f>'Ark10'!$L$16:$L$18</c:f>
              <c:numCache>
                <c:formatCode>0.0%</c:formatCode>
                <c:ptCount val="3"/>
                <c:pt idx="0">
                  <c:v>8.7606837606837601E-2</c:v>
                </c:pt>
                <c:pt idx="1">
                  <c:v>9.9228791773778927E-2</c:v>
                </c:pt>
                <c:pt idx="2">
                  <c:v>5.9411438089950031E-2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119-42CA-A3BE-831E44AD03DF}"/>
            </c:ext>
          </c:extLst>
        </c:ser>
        <c:ser>
          <c:idx val="1"/>
          <c:order val="1"/>
          <c:tx>
            <c:strRef>
              <c:f>'Ark10'!$M$15</c:f>
              <c:strCache>
                <c:ptCount val="1"/>
                <c:pt idx="0">
                  <c:v>2019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'Ark10'!$K$16:$K$18</c:f>
              <c:strCache>
                <c:ptCount val="3"/>
                <c:pt idx="0">
                  <c:v>GF1</c:v>
                </c:pt>
                <c:pt idx="1">
                  <c:v>GF2</c:v>
                </c:pt>
                <c:pt idx="2">
                  <c:v>HF</c:v>
                </c:pt>
              </c:strCache>
            </c:strRef>
          </c:cat>
          <c:val>
            <c:numRef>
              <c:f>'Ark10'!$M$16:$M$18</c:f>
              <c:numCache>
                <c:formatCode>0.0%</c:formatCode>
                <c:ptCount val="3"/>
                <c:pt idx="0">
                  <c:v>0.12367491166077739</c:v>
                </c:pt>
                <c:pt idx="1">
                  <c:v>0.10498046875</c:v>
                </c:pt>
                <c:pt idx="2">
                  <c:v>6.1749571183533448E-2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119-42CA-A3BE-831E44AD03DF}"/>
            </c:ext>
          </c:extLst>
        </c:ser>
        <c:ser>
          <c:idx val="2"/>
          <c:order val="2"/>
          <c:tx>
            <c:strRef>
              <c:f>'Ark10'!$N$15</c:f>
              <c:strCache>
                <c:ptCount val="1"/>
                <c:pt idx="0">
                  <c:v>2020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'Ark10'!$K$16:$K$18</c:f>
              <c:strCache>
                <c:ptCount val="3"/>
                <c:pt idx="0">
                  <c:v>GF1</c:v>
                </c:pt>
                <c:pt idx="1">
                  <c:v>GF2</c:v>
                </c:pt>
                <c:pt idx="2">
                  <c:v>HF</c:v>
                </c:pt>
              </c:strCache>
            </c:strRef>
          </c:cat>
          <c:val>
            <c:numRef>
              <c:f>'Ark10'!$N$16:$N$18</c:f>
              <c:numCache>
                <c:formatCode>0.0%</c:formatCode>
                <c:ptCount val="3"/>
                <c:pt idx="0">
                  <c:v>8.4291187739463605E-2</c:v>
                </c:pt>
                <c:pt idx="1">
                  <c:v>0.10073349633251834</c:v>
                </c:pt>
                <c:pt idx="2">
                  <c:v>4.781704781704782E-2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119-42CA-A3BE-831E44AD03DF}"/>
            </c:ext>
          </c:extLst>
        </c:ser>
        <c:ser>
          <c:idx val="3"/>
          <c:order val="3"/>
          <c:tx>
            <c:strRef>
              <c:f>'Ark10'!$O$15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'Ark10'!$K$16:$K$18</c:f>
              <c:strCache>
                <c:ptCount val="3"/>
                <c:pt idx="0">
                  <c:v>GF1</c:v>
                </c:pt>
                <c:pt idx="1">
                  <c:v>GF2</c:v>
                </c:pt>
                <c:pt idx="2">
                  <c:v>HF</c:v>
                </c:pt>
              </c:strCache>
            </c:strRef>
          </c:cat>
          <c:val>
            <c:numRef>
              <c:f>'Ark10'!$O$16:$O$18</c:f>
              <c:numCache>
                <c:formatCode>0.0%</c:formatCode>
                <c:ptCount val="3"/>
                <c:pt idx="0">
                  <c:v>8.1673306772908363E-2</c:v>
                </c:pt>
                <c:pt idx="1">
                  <c:v>9.760858955588092E-2</c:v>
                </c:pt>
                <c:pt idx="2">
                  <c:v>6.8984856982613571E-2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681-4C51-A9A2-D88754D92A01}"/>
            </c:ext>
          </c:extLst>
        </c:ser>
        <c:ser>
          <c:idx val="4"/>
          <c:order val="4"/>
          <c:tx>
            <c:strRef>
              <c:f>'Ark10'!$P$15</c:f>
              <c:strCache>
                <c:ptCount val="1"/>
                <c:pt idx="0">
                  <c:v>2022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'Ark10'!$K$16:$K$18</c:f>
              <c:strCache>
                <c:ptCount val="3"/>
                <c:pt idx="0">
                  <c:v>GF1</c:v>
                </c:pt>
                <c:pt idx="1">
                  <c:v>GF2</c:v>
                </c:pt>
                <c:pt idx="2">
                  <c:v>HF</c:v>
                </c:pt>
              </c:strCache>
            </c:strRef>
          </c:cat>
          <c:val>
            <c:numRef>
              <c:f>'Ark10'!$P$16:$P$18</c:f>
              <c:numCache>
                <c:formatCode>0.0%</c:formatCode>
                <c:ptCount val="3"/>
                <c:pt idx="0">
                  <c:v>8.3333333333333329E-2</c:v>
                </c:pt>
                <c:pt idx="1">
                  <c:v>0.11464646464646465</c:v>
                </c:pt>
                <c:pt idx="2">
                  <c:v>5.719794344473008E-2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24D-4F2B-A52E-1627A3CE48E9}"/>
            </c:ext>
          </c:extLst>
        </c:ser>
        <c:ser>
          <c:idx val="5"/>
          <c:order val="5"/>
          <c:tx>
            <c:strRef>
              <c:f>'Ark10'!$Q$15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'Ark10'!$K$16:$K$18</c:f>
              <c:strCache>
                <c:ptCount val="3"/>
                <c:pt idx="0">
                  <c:v>GF1</c:v>
                </c:pt>
                <c:pt idx="1">
                  <c:v>GF2</c:v>
                </c:pt>
                <c:pt idx="2">
                  <c:v>HF</c:v>
                </c:pt>
              </c:strCache>
            </c:strRef>
          </c:cat>
          <c:val>
            <c:numRef>
              <c:f>'Ark10'!$Q$16:$Q$18</c:f>
              <c:numCache>
                <c:formatCode>0.0%</c:formatCode>
                <c:ptCount val="3"/>
                <c:pt idx="0">
                  <c:v>7.6446280991735532E-2</c:v>
                </c:pt>
                <c:pt idx="1">
                  <c:v>8.7982832618025753E-2</c:v>
                </c:pt>
                <c:pt idx="2">
                  <c:v>3.9895923677363401E-2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24D-4F2B-A52E-1627A3CE48E9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433289647"/>
        <c:axId val="1433292143"/>
      </c:barChart>
      <c:catAx>
        <c:axId val="143328964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1433292143"/>
        <c:crosses val="autoZero"/>
        <c:auto val="1"/>
        <c:lblAlgn val="ctr"/>
        <c:lblOffset val="100"/>
        <c:noMultiLvlLbl val="0"/>
      </c:catAx>
      <c:valAx>
        <c:axId val="143329214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143328964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a-DK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100"/>
      </a:pPr>
      <a:endParaRPr lang="da-DK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a-D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4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da-DK" sz="1600" b="1" dirty="0"/>
              <a:t>Ikke i gang med GF2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a-DK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'Ark2'!$C$4</c:f>
              <c:strCache>
                <c:ptCount val="1"/>
                <c:pt idx="0">
                  <c:v>2019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'Ark2'!$B$5:$B$9</c:f>
              <c:strCache>
                <c:ptCount val="5"/>
                <c:pt idx="0">
                  <c:v>NEXT UDDANNELSE KØBENHAVN</c:v>
                </c:pt>
                <c:pt idx="1">
                  <c:v>Syddansk Erhvervsskole Odense-Vejle</c:v>
                </c:pt>
                <c:pt idx="2">
                  <c:v>TEC, Technical Education Copenhagen</c:v>
                </c:pt>
                <c:pt idx="3">
                  <c:v>U/NORD</c:v>
                </c:pt>
                <c:pt idx="4">
                  <c:v>Zelandia Business College</c:v>
                </c:pt>
              </c:strCache>
            </c:strRef>
          </c:cat>
          <c:val>
            <c:numRef>
              <c:f>'Ark2'!$C$5:$C$9</c:f>
              <c:numCache>
                <c:formatCode>0.0%</c:formatCode>
                <c:ptCount val="5"/>
                <c:pt idx="0">
                  <c:v>0.23300000000000001</c:v>
                </c:pt>
                <c:pt idx="1">
                  <c:v>8.6999999999999994E-2</c:v>
                </c:pt>
                <c:pt idx="2">
                  <c:v>0.114</c:v>
                </c:pt>
                <c:pt idx="3">
                  <c:v>8.6999999999999994E-2</c:v>
                </c:pt>
                <c:pt idx="4">
                  <c:v>7.6999999999999999E-2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DE6-404B-BDC1-7DE17C1D68F6}"/>
            </c:ext>
          </c:extLst>
        </c:ser>
        <c:ser>
          <c:idx val="1"/>
          <c:order val="1"/>
          <c:tx>
            <c:strRef>
              <c:f>'Ark2'!$D$4</c:f>
              <c:strCache>
                <c:ptCount val="1"/>
                <c:pt idx="0">
                  <c:v>2020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'Ark2'!$B$5:$B$9</c:f>
              <c:strCache>
                <c:ptCount val="5"/>
                <c:pt idx="0">
                  <c:v>NEXT UDDANNELSE KØBENHAVN</c:v>
                </c:pt>
                <c:pt idx="1">
                  <c:v>Syddansk Erhvervsskole Odense-Vejle</c:v>
                </c:pt>
                <c:pt idx="2">
                  <c:v>TEC, Technical Education Copenhagen</c:v>
                </c:pt>
                <c:pt idx="3">
                  <c:v>U/NORD</c:v>
                </c:pt>
                <c:pt idx="4">
                  <c:v>Zelandia Business College</c:v>
                </c:pt>
              </c:strCache>
            </c:strRef>
          </c:cat>
          <c:val>
            <c:numRef>
              <c:f>'Ark2'!$D$5:$D$9</c:f>
              <c:numCache>
                <c:formatCode>0.0%</c:formatCode>
                <c:ptCount val="5"/>
                <c:pt idx="0">
                  <c:v>0.23899999999999999</c:v>
                </c:pt>
                <c:pt idx="1">
                  <c:v>5.0000000000000001E-3</c:v>
                </c:pt>
                <c:pt idx="2">
                  <c:v>0.106</c:v>
                </c:pt>
                <c:pt idx="3">
                  <c:v>0.188</c:v>
                </c:pt>
                <c:pt idx="4">
                  <c:v>5.8000000000000003E-2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02D-4B80-86B9-70CCD6C93AC0}"/>
            </c:ext>
          </c:extLst>
        </c:ser>
        <c:ser>
          <c:idx val="2"/>
          <c:order val="2"/>
          <c:tx>
            <c:strRef>
              <c:f>'Ark2'!$E$4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'Ark2'!$B$5:$B$9</c:f>
              <c:strCache>
                <c:ptCount val="5"/>
                <c:pt idx="0">
                  <c:v>NEXT UDDANNELSE KØBENHAVN</c:v>
                </c:pt>
                <c:pt idx="1">
                  <c:v>Syddansk Erhvervsskole Odense-Vejle</c:v>
                </c:pt>
                <c:pt idx="2">
                  <c:v>TEC, Technical Education Copenhagen</c:v>
                </c:pt>
                <c:pt idx="3">
                  <c:v>U/NORD</c:v>
                </c:pt>
                <c:pt idx="4">
                  <c:v>Zelandia Business College</c:v>
                </c:pt>
              </c:strCache>
            </c:strRef>
          </c:cat>
          <c:val>
            <c:numRef>
              <c:f>'Ark2'!$E$5:$E$9</c:f>
              <c:numCache>
                <c:formatCode>0.0%</c:formatCode>
                <c:ptCount val="5"/>
                <c:pt idx="0">
                  <c:v>0.223</c:v>
                </c:pt>
                <c:pt idx="1">
                  <c:v>6.0000000000000001E-3</c:v>
                </c:pt>
                <c:pt idx="2">
                  <c:v>8.5999999999999993E-2</c:v>
                </c:pt>
                <c:pt idx="3">
                  <c:v>0.06</c:v>
                </c:pt>
                <c:pt idx="4">
                  <c:v>0.16900000000000001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02D-4B80-86B9-70CCD6C93AC0}"/>
            </c:ext>
          </c:extLst>
        </c:ser>
        <c:ser>
          <c:idx val="3"/>
          <c:order val="3"/>
          <c:tx>
            <c:strRef>
              <c:f>'Ark2'!$F$4</c:f>
              <c:strCache>
                <c:ptCount val="1"/>
                <c:pt idx="0">
                  <c:v>2022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'Ark2'!$B$5:$B$9</c:f>
              <c:strCache>
                <c:ptCount val="5"/>
                <c:pt idx="0">
                  <c:v>NEXT UDDANNELSE KØBENHAVN</c:v>
                </c:pt>
                <c:pt idx="1">
                  <c:v>Syddansk Erhvervsskole Odense-Vejle</c:v>
                </c:pt>
                <c:pt idx="2">
                  <c:v>TEC, Technical Education Copenhagen</c:v>
                </c:pt>
                <c:pt idx="3">
                  <c:v>U/NORD</c:v>
                </c:pt>
                <c:pt idx="4">
                  <c:v>Zelandia Business College</c:v>
                </c:pt>
              </c:strCache>
            </c:strRef>
          </c:cat>
          <c:val>
            <c:numRef>
              <c:f>'Ark2'!$F$5:$F$9</c:f>
              <c:numCache>
                <c:formatCode>0.0%</c:formatCode>
                <c:ptCount val="5"/>
                <c:pt idx="0">
                  <c:v>0.215</c:v>
                </c:pt>
                <c:pt idx="1">
                  <c:v>8.9999999999999993E-3</c:v>
                </c:pt>
                <c:pt idx="2">
                  <c:v>7.5999999999999998E-2</c:v>
                </c:pt>
                <c:pt idx="3">
                  <c:v>0.152</c:v>
                </c:pt>
                <c:pt idx="4">
                  <c:v>7.0000000000000007E-2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E02D-4B80-86B9-70CCD6C93AC0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319143888"/>
        <c:axId val="319147496"/>
      </c:barChart>
      <c:catAx>
        <c:axId val="3191438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319147496"/>
        <c:crosses val="autoZero"/>
        <c:auto val="1"/>
        <c:lblAlgn val="ctr"/>
        <c:lblOffset val="100"/>
        <c:noMultiLvlLbl val="0"/>
      </c:catAx>
      <c:valAx>
        <c:axId val="319147496"/>
        <c:scaling>
          <c:orientation val="minMax"/>
          <c:max val="0.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3191438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a-DK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/>
      </a:pPr>
      <a:endParaRPr lang="da-DK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a-D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da-DK" sz="1600" b="1" dirty="0"/>
              <a:t>Ikke i gang</a:t>
            </a:r>
            <a:r>
              <a:rPr lang="da-DK" sz="1600" b="1" baseline="0" dirty="0"/>
              <a:t> med HF</a:t>
            </a:r>
            <a:endParaRPr lang="da-DK" sz="1600" b="1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a-DK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'Ark1'!$D$5</c:f>
              <c:strCache>
                <c:ptCount val="1"/>
                <c:pt idx="0">
                  <c:v>2019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'Ark1'!$C$6:$C$11</c:f>
              <c:strCache>
                <c:ptCount val="6"/>
                <c:pt idx="0">
                  <c:v>NEXT UDDANNELSE KØBENHAVN</c:v>
                </c:pt>
                <c:pt idx="1">
                  <c:v>Syddansk Erhvervsskole Odense-Vejle</c:v>
                </c:pt>
                <c:pt idx="2">
                  <c:v>TEC, Technical Education Copenhagen</c:v>
                </c:pt>
                <c:pt idx="3">
                  <c:v>U/NORD</c:v>
                </c:pt>
                <c:pt idx="4">
                  <c:v>Zealand Business College</c:v>
                </c:pt>
                <c:pt idx="5">
                  <c:v>AARHUS TECH</c:v>
                </c:pt>
              </c:strCache>
            </c:strRef>
          </c:cat>
          <c:val>
            <c:numRef>
              <c:f>'Ark1'!$D$6:$D$11</c:f>
              <c:numCache>
                <c:formatCode>0.0%</c:formatCode>
                <c:ptCount val="6"/>
                <c:pt idx="0">
                  <c:v>0.26600000000000001</c:v>
                </c:pt>
                <c:pt idx="1">
                  <c:v>0.183</c:v>
                </c:pt>
                <c:pt idx="2">
                  <c:v>0.17199999999999999</c:v>
                </c:pt>
                <c:pt idx="3">
                  <c:v>0.35399999999999998</c:v>
                </c:pt>
                <c:pt idx="4">
                  <c:v>0.30499999999999999</c:v>
                </c:pt>
                <c:pt idx="5">
                  <c:v>0.19700000000000001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CA5-46D7-B22E-A4B0B7841761}"/>
            </c:ext>
          </c:extLst>
        </c:ser>
        <c:ser>
          <c:idx val="1"/>
          <c:order val="1"/>
          <c:tx>
            <c:strRef>
              <c:f>'Ark1'!$E$5</c:f>
              <c:strCache>
                <c:ptCount val="1"/>
                <c:pt idx="0">
                  <c:v>2020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'Ark1'!$C$6:$C$11</c:f>
              <c:strCache>
                <c:ptCount val="6"/>
                <c:pt idx="0">
                  <c:v>NEXT UDDANNELSE KØBENHAVN</c:v>
                </c:pt>
                <c:pt idx="1">
                  <c:v>Syddansk Erhvervsskole Odense-Vejle</c:v>
                </c:pt>
                <c:pt idx="2">
                  <c:v>TEC, Technical Education Copenhagen</c:v>
                </c:pt>
                <c:pt idx="3">
                  <c:v>U/NORD</c:v>
                </c:pt>
                <c:pt idx="4">
                  <c:v>Zealand Business College</c:v>
                </c:pt>
                <c:pt idx="5">
                  <c:v>AARHUS TECH</c:v>
                </c:pt>
              </c:strCache>
            </c:strRef>
          </c:cat>
          <c:val>
            <c:numRef>
              <c:f>'Ark1'!$E$6:$E$11</c:f>
              <c:numCache>
                <c:formatCode>0.0%</c:formatCode>
                <c:ptCount val="6"/>
                <c:pt idx="0">
                  <c:v>0.22500000000000001</c:v>
                </c:pt>
                <c:pt idx="1">
                  <c:v>0.224</c:v>
                </c:pt>
                <c:pt idx="2">
                  <c:v>0.11600000000000001</c:v>
                </c:pt>
                <c:pt idx="3">
                  <c:v>0.35799999999999998</c:v>
                </c:pt>
                <c:pt idx="4">
                  <c:v>0.30099999999999999</c:v>
                </c:pt>
                <c:pt idx="5">
                  <c:v>0.20300000000000001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CA5-46D7-B22E-A4B0B7841761}"/>
            </c:ext>
          </c:extLst>
        </c:ser>
        <c:ser>
          <c:idx val="2"/>
          <c:order val="2"/>
          <c:tx>
            <c:strRef>
              <c:f>'Ark1'!$F$5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'Ark1'!$C$6:$C$11</c:f>
              <c:strCache>
                <c:ptCount val="6"/>
                <c:pt idx="0">
                  <c:v>NEXT UDDANNELSE KØBENHAVN</c:v>
                </c:pt>
                <c:pt idx="1">
                  <c:v>Syddansk Erhvervsskole Odense-Vejle</c:v>
                </c:pt>
                <c:pt idx="2">
                  <c:v>TEC, Technical Education Copenhagen</c:v>
                </c:pt>
                <c:pt idx="3">
                  <c:v>U/NORD</c:v>
                </c:pt>
                <c:pt idx="4">
                  <c:v>Zealand Business College</c:v>
                </c:pt>
                <c:pt idx="5">
                  <c:v>AARHUS TECH</c:v>
                </c:pt>
              </c:strCache>
            </c:strRef>
          </c:cat>
          <c:val>
            <c:numRef>
              <c:f>'Ark1'!$F$6:$F$11</c:f>
              <c:numCache>
                <c:formatCode>0.0%</c:formatCode>
                <c:ptCount val="6"/>
                <c:pt idx="0">
                  <c:v>0.21</c:v>
                </c:pt>
                <c:pt idx="1">
                  <c:v>0.187</c:v>
                </c:pt>
                <c:pt idx="2">
                  <c:v>0.25600000000000001</c:v>
                </c:pt>
                <c:pt idx="3">
                  <c:v>0.34399999999999997</c:v>
                </c:pt>
                <c:pt idx="4">
                  <c:v>0.34699999999999998</c:v>
                </c:pt>
                <c:pt idx="5">
                  <c:v>0.20399999999999999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CA5-46D7-B22E-A4B0B7841761}"/>
            </c:ext>
          </c:extLst>
        </c:ser>
        <c:ser>
          <c:idx val="3"/>
          <c:order val="3"/>
          <c:tx>
            <c:strRef>
              <c:f>'Ark1'!$G$5</c:f>
              <c:strCache>
                <c:ptCount val="1"/>
                <c:pt idx="0">
                  <c:v>2022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'Ark1'!$C$6:$C$11</c:f>
              <c:strCache>
                <c:ptCount val="6"/>
                <c:pt idx="0">
                  <c:v>NEXT UDDANNELSE KØBENHAVN</c:v>
                </c:pt>
                <c:pt idx="1">
                  <c:v>Syddansk Erhvervsskole Odense-Vejle</c:v>
                </c:pt>
                <c:pt idx="2">
                  <c:v>TEC, Technical Education Copenhagen</c:v>
                </c:pt>
                <c:pt idx="3">
                  <c:v>U/NORD</c:v>
                </c:pt>
                <c:pt idx="4">
                  <c:v>Zealand Business College</c:v>
                </c:pt>
                <c:pt idx="5">
                  <c:v>AARHUS TECH</c:v>
                </c:pt>
              </c:strCache>
            </c:strRef>
          </c:cat>
          <c:val>
            <c:numRef>
              <c:f>'Ark1'!$G$6:$G$11</c:f>
              <c:numCache>
                <c:formatCode>0.0%</c:formatCode>
                <c:ptCount val="6"/>
                <c:pt idx="0">
                  <c:v>0.22500000000000001</c:v>
                </c:pt>
                <c:pt idx="1">
                  <c:v>0.154</c:v>
                </c:pt>
                <c:pt idx="2">
                  <c:v>0.153</c:v>
                </c:pt>
                <c:pt idx="3">
                  <c:v>0.32600000000000001</c:v>
                </c:pt>
                <c:pt idx="4">
                  <c:v>0.28199999999999997</c:v>
                </c:pt>
                <c:pt idx="5">
                  <c:v>0.17599999999999999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CA5-46D7-B22E-A4B0B7841761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658335359"/>
        <c:axId val="658335775"/>
      </c:barChart>
      <c:catAx>
        <c:axId val="65833535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658335775"/>
        <c:crosses val="autoZero"/>
        <c:auto val="1"/>
        <c:lblAlgn val="ctr"/>
        <c:lblOffset val="100"/>
        <c:noMultiLvlLbl val="0"/>
      </c:catAx>
      <c:valAx>
        <c:axId val="65833577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65833535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a-DK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da-DK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a-D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da-DK" sz="1260" dirty="0"/>
              <a:t>Overgang mellem GF2 og HF på TEC 2022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a-DK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'Ark1'!$B$1</c:f>
              <c:strCache>
                <c:ptCount val="1"/>
                <c:pt idx="0">
                  <c:v>I gang med HF total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'Ark1'!$A$2:$A$19</c:f>
              <c:strCache>
                <c:ptCount val="18"/>
                <c:pt idx="0">
                  <c:v>Automatik- og procesuddannelsen</c:v>
                </c:pt>
                <c:pt idx="1">
                  <c:v>Bygningsmaler</c:v>
                </c:pt>
                <c:pt idx="2">
                  <c:v>Cykel- og motorcykelmekaniker</c:v>
                </c:pt>
                <c:pt idx="3">
                  <c:v>Data- og kommunikationsuddannelsen</c:v>
                </c:pt>
                <c:pt idx="4">
                  <c:v>Elektriker</c:v>
                </c:pt>
                <c:pt idx="5">
                  <c:v>Finmekaniker</c:v>
                </c:pt>
                <c:pt idx="6">
                  <c:v>Flytekniker</c:v>
                </c:pt>
                <c:pt idx="7">
                  <c:v>Karrosseriteknikeruddannelsen</c:v>
                </c:pt>
                <c:pt idx="8">
                  <c:v>Køletekniker</c:v>
                </c:pt>
                <c:pt idx="9">
                  <c:v>Lager- og terminaluddannelsen</c:v>
                </c:pt>
                <c:pt idx="10">
                  <c:v>Lastvognsmekaniker</c:v>
                </c:pt>
                <c:pt idx="11">
                  <c:v>Lufthavnsuddannelsen</c:v>
                </c:pt>
                <c:pt idx="12">
                  <c:v>Ortopædist</c:v>
                </c:pt>
                <c:pt idx="13">
                  <c:v>Personvognsmekaniker</c:v>
                </c:pt>
                <c:pt idx="14">
                  <c:v>Skiltetekniker</c:v>
                </c:pt>
                <c:pt idx="15">
                  <c:v>Smed</c:v>
                </c:pt>
                <c:pt idx="16">
                  <c:v>Vejgodstransportuddannelsen</c:v>
                </c:pt>
                <c:pt idx="17">
                  <c:v>VVS-energi</c:v>
                </c:pt>
              </c:strCache>
            </c:strRef>
          </c:cat>
          <c:val>
            <c:numRef>
              <c:f>'Ark1'!$B$2:$B$19</c:f>
              <c:numCache>
                <c:formatCode>0.0%</c:formatCode>
                <c:ptCount val="18"/>
                <c:pt idx="0">
                  <c:v>0.88500000000000001</c:v>
                </c:pt>
                <c:pt idx="1">
                  <c:v>0.78200000000000003</c:v>
                </c:pt>
                <c:pt idx="2">
                  <c:v>0.88600000000000001</c:v>
                </c:pt>
                <c:pt idx="3">
                  <c:v>0.77200000000000002</c:v>
                </c:pt>
                <c:pt idx="4">
                  <c:v>0.81499999999999995</c:v>
                </c:pt>
                <c:pt idx="5">
                  <c:v>0.77800000000000002</c:v>
                </c:pt>
                <c:pt idx="6">
                  <c:v>0.48299999999999998</c:v>
                </c:pt>
                <c:pt idx="7">
                  <c:v>0.86</c:v>
                </c:pt>
                <c:pt idx="8">
                  <c:v>0.72699999999999998</c:v>
                </c:pt>
                <c:pt idx="9">
                  <c:v>0.89700000000000002</c:v>
                </c:pt>
                <c:pt idx="10">
                  <c:v>0.75</c:v>
                </c:pt>
                <c:pt idx="11">
                  <c:v>0.4</c:v>
                </c:pt>
                <c:pt idx="13">
                  <c:v>0.86499999999999999</c:v>
                </c:pt>
                <c:pt idx="14">
                  <c:v>0.38500000000000001</c:v>
                </c:pt>
                <c:pt idx="15">
                  <c:v>0.84599999999999997</c:v>
                </c:pt>
                <c:pt idx="16">
                  <c:v>0.85699999999999998</c:v>
                </c:pt>
                <c:pt idx="17">
                  <c:v>0.81599999999999995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584-4C77-9C05-9459EFB0586B}"/>
            </c:ext>
          </c:extLst>
        </c:ser>
        <c:ser>
          <c:idx val="1"/>
          <c:order val="1"/>
          <c:tx>
            <c:strRef>
              <c:f>'Ark1'!$C$1</c:f>
              <c:strCache>
                <c:ptCount val="1"/>
                <c:pt idx="0">
                  <c:v>Ikke i gang med HF total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'Ark1'!$A$2:$A$19</c:f>
              <c:strCache>
                <c:ptCount val="18"/>
                <c:pt idx="0">
                  <c:v>Automatik- og procesuddannelsen</c:v>
                </c:pt>
                <c:pt idx="1">
                  <c:v>Bygningsmaler</c:v>
                </c:pt>
                <c:pt idx="2">
                  <c:v>Cykel- og motorcykelmekaniker</c:v>
                </c:pt>
                <c:pt idx="3">
                  <c:v>Data- og kommunikationsuddannelsen</c:v>
                </c:pt>
                <c:pt idx="4">
                  <c:v>Elektriker</c:v>
                </c:pt>
                <c:pt idx="5">
                  <c:v>Finmekaniker</c:v>
                </c:pt>
                <c:pt idx="6">
                  <c:v>Flytekniker</c:v>
                </c:pt>
                <c:pt idx="7">
                  <c:v>Karrosseriteknikeruddannelsen</c:v>
                </c:pt>
                <c:pt idx="8">
                  <c:v>Køletekniker</c:v>
                </c:pt>
                <c:pt idx="9">
                  <c:v>Lager- og terminaluddannelsen</c:v>
                </c:pt>
                <c:pt idx="10">
                  <c:v>Lastvognsmekaniker</c:v>
                </c:pt>
                <c:pt idx="11">
                  <c:v>Lufthavnsuddannelsen</c:v>
                </c:pt>
                <c:pt idx="12">
                  <c:v>Ortopædist</c:v>
                </c:pt>
                <c:pt idx="13">
                  <c:v>Personvognsmekaniker</c:v>
                </c:pt>
                <c:pt idx="14">
                  <c:v>Skiltetekniker</c:v>
                </c:pt>
                <c:pt idx="15">
                  <c:v>Smed</c:v>
                </c:pt>
                <c:pt idx="16">
                  <c:v>Vejgodstransportuddannelsen</c:v>
                </c:pt>
                <c:pt idx="17">
                  <c:v>VVS-energi</c:v>
                </c:pt>
              </c:strCache>
            </c:strRef>
          </c:cat>
          <c:val>
            <c:numRef>
              <c:f>'Ark1'!$C$2:$C$19</c:f>
              <c:numCache>
                <c:formatCode>0.0%</c:formatCode>
                <c:ptCount val="18"/>
                <c:pt idx="0">
                  <c:v>0.115</c:v>
                </c:pt>
                <c:pt idx="1">
                  <c:v>0.218</c:v>
                </c:pt>
                <c:pt idx="2">
                  <c:v>0.114</c:v>
                </c:pt>
                <c:pt idx="3">
                  <c:v>0.22800000000000001</c:v>
                </c:pt>
                <c:pt idx="4">
                  <c:v>0.185</c:v>
                </c:pt>
                <c:pt idx="5">
                  <c:v>0.222</c:v>
                </c:pt>
                <c:pt idx="6">
                  <c:v>0.51700000000000002</c:v>
                </c:pt>
                <c:pt idx="7">
                  <c:v>0.14000000000000001</c:v>
                </c:pt>
                <c:pt idx="8">
                  <c:v>0.27300000000000002</c:v>
                </c:pt>
                <c:pt idx="9">
                  <c:v>0.10299999999999999</c:v>
                </c:pt>
                <c:pt idx="10">
                  <c:v>0.25</c:v>
                </c:pt>
                <c:pt idx="11">
                  <c:v>0.6</c:v>
                </c:pt>
                <c:pt idx="12">
                  <c:v>0.71399999999999997</c:v>
                </c:pt>
                <c:pt idx="13">
                  <c:v>0.13500000000000001</c:v>
                </c:pt>
                <c:pt idx="14">
                  <c:v>0.61499999999999999</c:v>
                </c:pt>
                <c:pt idx="15">
                  <c:v>0.154</c:v>
                </c:pt>
                <c:pt idx="16">
                  <c:v>0.14299999999999999</c:v>
                </c:pt>
                <c:pt idx="17">
                  <c:v>0.184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584-4C77-9C05-9459EFB0586B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929097072"/>
        <c:axId val="640080832"/>
      </c:barChart>
      <c:catAx>
        <c:axId val="19290970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640080832"/>
        <c:crosses val="autoZero"/>
        <c:auto val="1"/>
        <c:lblAlgn val="ctr"/>
        <c:lblOffset val="100"/>
        <c:noMultiLvlLbl val="0"/>
      </c:catAx>
      <c:valAx>
        <c:axId val="6400808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19290970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a-DK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da-DK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a-D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da-DK" sz="1600" b="0"/>
              <a:t>Afbrud uden omvalg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a-DK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'Ark2'!$G$7</c:f>
              <c:strCache>
                <c:ptCount val="1"/>
                <c:pt idx="0">
                  <c:v>aug-19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'Ark2'!$C$18:$C$45</c:f>
              <c:strCache>
                <c:ptCount val="6"/>
                <c:pt idx="0">
                  <c:v>NEXT UDDANNELSE KØBENHAVN</c:v>
                </c:pt>
                <c:pt idx="1">
                  <c:v>Roskilde Tekniske Skole</c:v>
                </c:pt>
                <c:pt idx="2">
                  <c:v>Syddansk Erhvervsskole Odense-Vejle</c:v>
                </c:pt>
                <c:pt idx="3">
                  <c:v>H.C. Ørsted Gymnasiet</c:v>
                </c:pt>
                <c:pt idx="4">
                  <c:v>U/NORD</c:v>
                </c:pt>
                <c:pt idx="5">
                  <c:v>Zealand Business College</c:v>
                </c:pt>
              </c:strCache>
            </c:strRef>
          </c:cat>
          <c:val>
            <c:numRef>
              <c:f>'Ark2'!$G$18:$G$45</c:f>
              <c:numCache>
                <c:formatCode>0.0\ %;\-0.0\ %;0.0\ %</c:formatCode>
                <c:ptCount val="6"/>
                <c:pt idx="0">
                  <c:v>9.9715099715099714E-3</c:v>
                </c:pt>
                <c:pt idx="1">
                  <c:v>2.4390243902439025E-2</c:v>
                </c:pt>
                <c:pt idx="2">
                  <c:v>8.2644628099173556E-3</c:v>
                </c:pt>
                <c:pt idx="3">
                  <c:v>2.2633744855967079E-2</c:v>
                </c:pt>
                <c:pt idx="4">
                  <c:v>2.5396825396825397E-2</c:v>
                </c:pt>
                <c:pt idx="5">
                  <c:v>3.553299492385787E-2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721-4F9D-B82B-9CDD49E7A342}"/>
            </c:ext>
          </c:extLst>
        </c:ser>
        <c:ser>
          <c:idx val="1"/>
          <c:order val="1"/>
          <c:tx>
            <c:strRef>
              <c:f>'Ark2'!$H$7</c:f>
              <c:strCache>
                <c:ptCount val="1"/>
                <c:pt idx="0">
                  <c:v>aug-20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'Ark2'!$C$18:$C$45</c:f>
              <c:strCache>
                <c:ptCount val="6"/>
                <c:pt idx="0">
                  <c:v>NEXT UDDANNELSE KØBENHAVN</c:v>
                </c:pt>
                <c:pt idx="1">
                  <c:v>Roskilde Tekniske Skole</c:v>
                </c:pt>
                <c:pt idx="2">
                  <c:v>Syddansk Erhvervsskole Odense-Vejle</c:v>
                </c:pt>
                <c:pt idx="3">
                  <c:v>H.C. Ørsted Gymnasiet</c:v>
                </c:pt>
                <c:pt idx="4">
                  <c:v>U/NORD</c:v>
                </c:pt>
                <c:pt idx="5">
                  <c:v>Zealand Business College</c:v>
                </c:pt>
              </c:strCache>
            </c:strRef>
          </c:cat>
          <c:val>
            <c:numRef>
              <c:f>'Ark2'!$H$18:$H$45</c:f>
              <c:numCache>
                <c:formatCode>0.0\ %;\-0.0\ %;0.0\ %</c:formatCode>
                <c:ptCount val="6"/>
                <c:pt idx="0">
                  <c:v>1.0062893081761006E-2</c:v>
                </c:pt>
                <c:pt idx="1">
                  <c:v>2.7777777777777776E-2</c:v>
                </c:pt>
                <c:pt idx="3">
                  <c:v>3.0107526881720432E-2</c:v>
                </c:pt>
                <c:pt idx="4">
                  <c:v>1.4035087719298246E-2</c:v>
                </c:pt>
                <c:pt idx="5">
                  <c:v>2.564102564102564E-2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721-4F9D-B82B-9CDD49E7A342}"/>
            </c:ext>
          </c:extLst>
        </c:ser>
        <c:ser>
          <c:idx val="2"/>
          <c:order val="2"/>
          <c:tx>
            <c:strRef>
              <c:f>'Ark2'!$I$7</c:f>
              <c:strCache>
                <c:ptCount val="1"/>
                <c:pt idx="0">
                  <c:v>aug-21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'Ark2'!$C$18:$C$45</c:f>
              <c:strCache>
                <c:ptCount val="6"/>
                <c:pt idx="0">
                  <c:v>NEXT UDDANNELSE KØBENHAVN</c:v>
                </c:pt>
                <c:pt idx="1">
                  <c:v>Roskilde Tekniske Skole</c:v>
                </c:pt>
                <c:pt idx="2">
                  <c:v>Syddansk Erhvervsskole Odense-Vejle</c:v>
                </c:pt>
                <c:pt idx="3">
                  <c:v>H.C. Ørsted Gymnasiet</c:v>
                </c:pt>
                <c:pt idx="4">
                  <c:v>U/NORD</c:v>
                </c:pt>
                <c:pt idx="5">
                  <c:v>Zealand Business College</c:v>
                </c:pt>
              </c:strCache>
            </c:strRef>
          </c:cat>
          <c:val>
            <c:numRef>
              <c:f>'Ark2'!$I$18:$I$45</c:f>
              <c:numCache>
                <c:formatCode>0.0\ %;\-0.0\ %;0.0\ %</c:formatCode>
                <c:ptCount val="6"/>
                <c:pt idx="0">
                  <c:v>2.2813688212927757E-2</c:v>
                </c:pt>
                <c:pt idx="1">
                  <c:v>3.4883720930232558E-2</c:v>
                </c:pt>
                <c:pt idx="2">
                  <c:v>1.6393442622950821E-2</c:v>
                </c:pt>
                <c:pt idx="3">
                  <c:v>7.9365079365079361E-3</c:v>
                </c:pt>
                <c:pt idx="4">
                  <c:v>1.9920318725099601E-2</c:v>
                </c:pt>
                <c:pt idx="5">
                  <c:v>2.2857142857142857E-2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721-4F9D-B82B-9CDD49E7A342}"/>
            </c:ext>
          </c:extLst>
        </c:ser>
        <c:ser>
          <c:idx val="3"/>
          <c:order val="3"/>
          <c:tx>
            <c:strRef>
              <c:f>'Ark2'!$J$7</c:f>
              <c:strCache>
                <c:ptCount val="1"/>
                <c:pt idx="0">
                  <c:v>aug-22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'Ark2'!$C$18:$C$45</c:f>
              <c:strCache>
                <c:ptCount val="6"/>
                <c:pt idx="0">
                  <c:v>NEXT UDDANNELSE KØBENHAVN</c:v>
                </c:pt>
                <c:pt idx="1">
                  <c:v>Roskilde Tekniske Skole</c:v>
                </c:pt>
                <c:pt idx="2">
                  <c:v>Syddansk Erhvervsskole Odense-Vejle</c:v>
                </c:pt>
                <c:pt idx="3">
                  <c:v>H.C. Ørsted Gymnasiet</c:v>
                </c:pt>
                <c:pt idx="4">
                  <c:v>U/NORD</c:v>
                </c:pt>
                <c:pt idx="5">
                  <c:v>Zealand Business College</c:v>
                </c:pt>
              </c:strCache>
            </c:strRef>
          </c:cat>
          <c:val>
            <c:numRef>
              <c:f>'Ark2'!$J$18:$J$45</c:f>
              <c:numCache>
                <c:formatCode>0.0\ %;\-0.0\ %;0.0\ %</c:formatCode>
                <c:ptCount val="6"/>
                <c:pt idx="0">
                  <c:v>3.1662269129287601E-2</c:v>
                </c:pt>
                <c:pt idx="1">
                  <c:v>4.5454545454545456E-2</c:v>
                </c:pt>
                <c:pt idx="3">
                  <c:v>1.1363636363636364E-2</c:v>
                </c:pt>
                <c:pt idx="4">
                  <c:v>2.643171806167401E-2</c:v>
                </c:pt>
                <c:pt idx="5">
                  <c:v>4.6666666666666669E-2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721-4F9D-B82B-9CDD49E7A342}"/>
            </c:ext>
          </c:extLst>
        </c:ser>
        <c:ser>
          <c:idx val="4"/>
          <c:order val="4"/>
          <c:tx>
            <c:strRef>
              <c:f>'Ark2'!$K$7</c:f>
              <c:strCache>
                <c:ptCount val="1"/>
                <c:pt idx="0">
                  <c:v>aug-23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'Ark2'!$C$18:$C$45</c:f>
              <c:strCache>
                <c:ptCount val="6"/>
                <c:pt idx="0">
                  <c:v>NEXT UDDANNELSE KØBENHAVN</c:v>
                </c:pt>
                <c:pt idx="1">
                  <c:v>Roskilde Tekniske Skole</c:v>
                </c:pt>
                <c:pt idx="2">
                  <c:v>Syddansk Erhvervsskole Odense-Vejle</c:v>
                </c:pt>
                <c:pt idx="3">
                  <c:v>H.C. Ørsted Gymnasiet</c:v>
                </c:pt>
                <c:pt idx="4">
                  <c:v>U/NORD</c:v>
                </c:pt>
                <c:pt idx="5">
                  <c:v>Zealand Business College</c:v>
                </c:pt>
              </c:strCache>
            </c:strRef>
          </c:cat>
          <c:val>
            <c:numRef>
              <c:f>'Ark2'!$K$18:$K$45</c:f>
              <c:numCache>
                <c:formatCode>0.0\ %;\-0.0\ %;0.0\ %</c:formatCode>
                <c:ptCount val="6"/>
                <c:pt idx="0">
                  <c:v>2.2321428571428572E-2</c:v>
                </c:pt>
                <c:pt idx="1">
                  <c:v>5.4421768707482991E-2</c:v>
                </c:pt>
                <c:pt idx="2">
                  <c:v>1.6393442622950821E-2</c:v>
                </c:pt>
                <c:pt idx="3">
                  <c:v>1.5424164524421594E-2</c:v>
                </c:pt>
                <c:pt idx="4">
                  <c:v>4.4444444444444446E-2</c:v>
                </c:pt>
                <c:pt idx="5">
                  <c:v>3.0534351145038167E-2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C9E-442F-9A9E-8FF53E6520B9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119657103"/>
        <c:axId val="1119656271"/>
      </c:barChart>
      <c:catAx>
        <c:axId val="111965710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1119656271"/>
        <c:crosses val="autoZero"/>
        <c:auto val="1"/>
        <c:lblAlgn val="ctr"/>
        <c:lblOffset val="100"/>
        <c:noMultiLvlLbl val="0"/>
      </c:catAx>
      <c:valAx>
        <c:axId val="1119656271"/>
        <c:scaling>
          <c:orientation val="minMax"/>
          <c:max val="7.0000000000000007E-2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\ %;\-0.0\ %;0.0\ 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111965710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5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a-DK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da-DK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a-D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da-DK" sz="1600" b="0" dirty="0"/>
              <a:t>Afbrud</a:t>
            </a:r>
            <a:r>
              <a:rPr lang="da-DK" sz="1600" b="0" baseline="0" dirty="0"/>
              <a:t> uden omvalg</a:t>
            </a:r>
            <a:endParaRPr lang="da-DK" sz="1600" b="0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a-DK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'Ark1'!$P$31</c:f>
              <c:strCache>
                <c:ptCount val="1"/>
                <c:pt idx="0">
                  <c:v>2019/2020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1.3522012132190581E-2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A8B3-4267-BC50-10B6B82F60AB}"/>
                </c:ext>
              </c:extLst>
            </c:dLbl>
            <c:dLbl>
              <c:idx val="2"/>
              <c:layout>
                <c:manualLayout>
                  <c:x val="1.1268343443492186E-3"/>
                  <c:y val="-1.075659746800706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8B3-4267-BC50-10B6B82F60A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'Ark1'!$M$33:$M$38</c:f>
              <c:strCache>
                <c:ptCount val="6"/>
                <c:pt idx="0">
                  <c:v>NEXT UDDANNELSE KØBENHAVN</c:v>
                </c:pt>
                <c:pt idx="1">
                  <c:v>Roskilde Tekniske Skole</c:v>
                </c:pt>
                <c:pt idx="2">
                  <c:v>Syddansk Erhvervsskole Odense-Vejle</c:v>
                </c:pt>
                <c:pt idx="3">
                  <c:v>H.C. Ørsted Gymnasiet</c:v>
                </c:pt>
                <c:pt idx="4">
                  <c:v>U/NORD</c:v>
                </c:pt>
                <c:pt idx="5">
                  <c:v>Zealand Business College</c:v>
                </c:pt>
              </c:strCache>
            </c:strRef>
          </c:cat>
          <c:val>
            <c:numRef>
              <c:f>'Ark1'!$P$33:$P$38</c:f>
              <c:numCache>
                <c:formatCode>0.0%</c:formatCode>
                <c:ptCount val="6"/>
                <c:pt idx="0">
                  <c:v>2.3E-2</c:v>
                </c:pt>
                <c:pt idx="1">
                  <c:v>1.7999999999999999E-2</c:v>
                </c:pt>
                <c:pt idx="2">
                  <c:v>1.0999999999999999E-2</c:v>
                </c:pt>
                <c:pt idx="3">
                  <c:v>1.6E-2</c:v>
                </c:pt>
                <c:pt idx="4">
                  <c:v>2.5000000000000001E-2</c:v>
                </c:pt>
                <c:pt idx="5">
                  <c:v>3.4000000000000002E-2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B67-42FF-84B7-0453B571C856}"/>
            </c:ext>
          </c:extLst>
        </c:ser>
        <c:ser>
          <c:idx val="1"/>
          <c:order val="1"/>
          <c:tx>
            <c:strRef>
              <c:f>'Ark1'!$Q$31</c:f>
              <c:strCache>
                <c:ptCount val="1"/>
                <c:pt idx="0">
                  <c:v>2020/2021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3"/>
              <c:layout>
                <c:manualLayout>
                  <c:x val="2.2536686886982719E-3"/>
                  <c:y val="-1.0756597468007162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A8B3-4267-BC50-10B6B82F60A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'Ark1'!$M$33:$M$38</c:f>
              <c:strCache>
                <c:ptCount val="6"/>
                <c:pt idx="0">
                  <c:v>NEXT UDDANNELSE KØBENHAVN</c:v>
                </c:pt>
                <c:pt idx="1">
                  <c:v>Roskilde Tekniske Skole</c:v>
                </c:pt>
                <c:pt idx="2">
                  <c:v>Syddansk Erhvervsskole Odense-Vejle</c:v>
                </c:pt>
                <c:pt idx="3">
                  <c:v>H.C. Ørsted Gymnasiet</c:v>
                </c:pt>
                <c:pt idx="4">
                  <c:v>U/NORD</c:v>
                </c:pt>
                <c:pt idx="5">
                  <c:v>Zealand Business College</c:v>
                </c:pt>
              </c:strCache>
            </c:strRef>
          </c:cat>
          <c:val>
            <c:numRef>
              <c:f>'Ark1'!$Q$33:$Q$38</c:f>
              <c:numCache>
                <c:formatCode>General</c:formatCode>
                <c:ptCount val="6"/>
                <c:pt idx="0" formatCode="0.0%">
                  <c:v>1.0999999999999999E-2</c:v>
                </c:pt>
                <c:pt idx="2" formatCode="0.0%">
                  <c:v>1.6E-2</c:v>
                </c:pt>
                <c:pt idx="4" formatCode="0.0%">
                  <c:v>2.8000000000000001E-2</c:v>
                </c:pt>
                <c:pt idx="5" formatCode="0.0%">
                  <c:v>2.5000000000000001E-2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B67-42FF-84B7-0453B571C856}"/>
            </c:ext>
          </c:extLst>
        </c:ser>
        <c:ser>
          <c:idx val="2"/>
          <c:order val="2"/>
          <c:tx>
            <c:strRef>
              <c:f>'Ark1'!$R$31</c:f>
              <c:strCache>
                <c:ptCount val="1"/>
                <c:pt idx="0">
                  <c:v>2021/2022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dLbl>
              <c:idx val="2"/>
              <c:layout>
                <c:manualLayout>
                  <c:x val="-1.1268343443492186E-3"/>
                  <c:y val="-1.3445746835008829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A8B3-4267-BC50-10B6B82F60A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'Ark1'!$M$33:$M$38</c:f>
              <c:strCache>
                <c:ptCount val="6"/>
                <c:pt idx="0">
                  <c:v>NEXT UDDANNELSE KØBENHAVN</c:v>
                </c:pt>
                <c:pt idx="1">
                  <c:v>Roskilde Tekniske Skole</c:v>
                </c:pt>
                <c:pt idx="2">
                  <c:v>Syddansk Erhvervsskole Odense-Vejle</c:v>
                </c:pt>
                <c:pt idx="3">
                  <c:v>H.C. Ørsted Gymnasiet</c:v>
                </c:pt>
                <c:pt idx="4">
                  <c:v>U/NORD</c:v>
                </c:pt>
                <c:pt idx="5">
                  <c:v>Zealand Business College</c:v>
                </c:pt>
              </c:strCache>
            </c:strRef>
          </c:cat>
          <c:val>
            <c:numRef>
              <c:f>'Ark1'!$R$33:$R$38</c:f>
              <c:numCache>
                <c:formatCode>0.0%</c:formatCode>
                <c:ptCount val="6"/>
                <c:pt idx="0">
                  <c:v>2.5999999999999999E-2</c:v>
                </c:pt>
                <c:pt idx="1">
                  <c:v>0.05</c:v>
                </c:pt>
                <c:pt idx="2">
                  <c:v>2.1999999999999999E-2</c:v>
                </c:pt>
                <c:pt idx="3">
                  <c:v>1.7999999999999999E-2</c:v>
                </c:pt>
                <c:pt idx="4">
                  <c:v>2.3E-2</c:v>
                </c:pt>
                <c:pt idx="5">
                  <c:v>2.8000000000000001E-2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B67-42FF-84B7-0453B571C856}"/>
            </c:ext>
          </c:extLst>
        </c:ser>
        <c:ser>
          <c:idx val="3"/>
          <c:order val="3"/>
          <c:tx>
            <c:strRef>
              <c:f>'Ark1'!$S$31</c:f>
              <c:strCache>
                <c:ptCount val="1"/>
                <c:pt idx="0">
                  <c:v>2022/2023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'Ark1'!$M$33:$M$38</c:f>
              <c:strCache>
                <c:ptCount val="6"/>
                <c:pt idx="0">
                  <c:v>NEXT UDDANNELSE KØBENHAVN</c:v>
                </c:pt>
                <c:pt idx="1">
                  <c:v>Roskilde Tekniske Skole</c:v>
                </c:pt>
                <c:pt idx="2">
                  <c:v>Syddansk Erhvervsskole Odense-Vejle</c:v>
                </c:pt>
                <c:pt idx="3">
                  <c:v>H.C. Ørsted Gymnasiet</c:v>
                </c:pt>
                <c:pt idx="4">
                  <c:v>U/NORD</c:v>
                </c:pt>
                <c:pt idx="5">
                  <c:v>Zealand Business College</c:v>
                </c:pt>
              </c:strCache>
            </c:strRef>
          </c:cat>
          <c:val>
            <c:numRef>
              <c:f>'Ark1'!$S$33:$S$38</c:f>
              <c:numCache>
                <c:formatCode>0.0%</c:formatCode>
                <c:ptCount val="6"/>
                <c:pt idx="0">
                  <c:v>4.2000000000000003E-2</c:v>
                </c:pt>
                <c:pt idx="1">
                  <c:v>3.7999999999999999E-2</c:v>
                </c:pt>
                <c:pt idx="2">
                  <c:v>1.2999999999999999E-2</c:v>
                </c:pt>
                <c:pt idx="3">
                  <c:v>2.4E-2</c:v>
                </c:pt>
                <c:pt idx="4">
                  <c:v>2.1999999999999999E-2</c:v>
                </c:pt>
                <c:pt idx="5">
                  <c:v>2.5999999999999999E-2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85C-4568-9020-BAC6EF2DFF76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880798943"/>
        <c:axId val="880802687"/>
      </c:barChart>
      <c:catAx>
        <c:axId val="88079894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880802687"/>
        <c:crosses val="autoZero"/>
        <c:auto val="1"/>
        <c:lblAlgn val="ctr"/>
        <c:lblOffset val="100"/>
        <c:noMultiLvlLbl val="0"/>
      </c:catAx>
      <c:valAx>
        <c:axId val="88080268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88079894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a-DK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da-DK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a-D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da-DK" sz="1600" b="1" dirty="0"/>
              <a:t>Afbrudt uden omvalg - HCØ afdelinger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a-DK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'Ark5'!$D$20</c:f>
              <c:strCache>
                <c:ptCount val="1"/>
                <c:pt idx="0">
                  <c:v>H.C. Ørsted Gymnasiet, Ballerup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'Ark5'!$E$19:$I$19</c:f>
              <c:strCache>
                <c:ptCount val="5"/>
                <c:pt idx="0">
                  <c:v>2018/2019</c:v>
                </c:pt>
                <c:pt idx="1">
                  <c:v>2019/2020</c:v>
                </c:pt>
                <c:pt idx="2">
                  <c:v>2020/2021</c:v>
                </c:pt>
                <c:pt idx="3">
                  <c:v>2021/2022</c:v>
                </c:pt>
                <c:pt idx="4">
                  <c:v>2022/2023</c:v>
                </c:pt>
              </c:strCache>
            </c:strRef>
          </c:cat>
          <c:val>
            <c:numRef>
              <c:f>'Ark5'!$E$20:$I$20</c:f>
              <c:numCache>
                <c:formatCode>0.0%</c:formatCode>
                <c:ptCount val="5"/>
                <c:pt idx="1">
                  <c:v>3.7999999999999999E-2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7CE-46BF-BCC2-9539010BF34E}"/>
            </c:ext>
          </c:extLst>
        </c:ser>
        <c:ser>
          <c:idx val="1"/>
          <c:order val="1"/>
          <c:tx>
            <c:strRef>
              <c:f>'Ark5'!$D$21</c:f>
              <c:strCache>
                <c:ptCount val="1"/>
                <c:pt idx="0">
                  <c:v>H.C. Ørsted Gymnasiet, Frederiksberg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'Ark5'!$E$19:$I$19</c:f>
              <c:strCache>
                <c:ptCount val="5"/>
                <c:pt idx="0">
                  <c:v>2018/2019</c:v>
                </c:pt>
                <c:pt idx="1">
                  <c:v>2019/2020</c:v>
                </c:pt>
                <c:pt idx="2">
                  <c:v>2020/2021</c:v>
                </c:pt>
                <c:pt idx="3">
                  <c:v>2021/2022</c:v>
                </c:pt>
                <c:pt idx="4">
                  <c:v>2022/2023</c:v>
                </c:pt>
              </c:strCache>
            </c:strRef>
          </c:cat>
          <c:val>
            <c:numRef>
              <c:f>'Ark5'!$E$21:$I$21</c:f>
              <c:numCache>
                <c:formatCode>General</c:formatCode>
                <c:ptCount val="5"/>
                <c:pt idx="0" formatCode="0.0%">
                  <c:v>2.3E-2</c:v>
                </c:pt>
                <c:pt idx="3" formatCode="0.0%">
                  <c:v>2.5999999999999999E-2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7CE-46BF-BCC2-9539010BF34E}"/>
            </c:ext>
          </c:extLst>
        </c:ser>
        <c:ser>
          <c:idx val="2"/>
          <c:order val="2"/>
          <c:tx>
            <c:strRef>
              <c:f>'Ark5'!$D$22</c:f>
              <c:strCache>
                <c:ptCount val="1"/>
                <c:pt idx="0">
                  <c:v>H.C. Ørsted Gymnasiet, Lyngby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'Ark5'!$E$19:$I$19</c:f>
              <c:strCache>
                <c:ptCount val="5"/>
                <c:pt idx="0">
                  <c:v>2018/2019</c:v>
                </c:pt>
                <c:pt idx="1">
                  <c:v>2019/2020</c:v>
                </c:pt>
                <c:pt idx="2">
                  <c:v>2020/2021</c:v>
                </c:pt>
                <c:pt idx="3">
                  <c:v>2021/2022</c:v>
                </c:pt>
                <c:pt idx="4">
                  <c:v>2022/2023</c:v>
                </c:pt>
              </c:strCache>
            </c:strRef>
          </c:cat>
          <c:val>
            <c:numRef>
              <c:f>'Ark5'!$E$22:$I$22</c:f>
              <c:numCache>
                <c:formatCode>0.0%</c:formatCode>
                <c:ptCount val="5"/>
                <c:pt idx="0">
                  <c:v>2.8000000000000001E-2</c:v>
                </c:pt>
                <c:pt idx="1">
                  <c:v>1.4999999999999999E-2</c:v>
                </c:pt>
                <c:pt idx="3">
                  <c:v>0.02</c:v>
                </c:pt>
                <c:pt idx="4">
                  <c:v>4.2000000000000003E-2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7CE-46BF-BCC2-9539010BF34E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134908335"/>
        <c:axId val="1134922895"/>
      </c:barChart>
      <c:catAx>
        <c:axId val="1134908335"/>
        <c:scaling>
          <c:orientation val="minMax"/>
          <c:max val="5"/>
          <c:min val="1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1134922895"/>
        <c:crosses val="autoZero"/>
        <c:auto val="0"/>
        <c:lblAlgn val="ctr"/>
        <c:lblOffset val="100"/>
        <c:noMultiLvlLbl val="0"/>
      </c:catAx>
      <c:valAx>
        <c:axId val="1134922895"/>
        <c:scaling>
          <c:orientation val="minMax"/>
          <c:max val="0.2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113490833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a-DK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100"/>
      </a:pPr>
      <a:endParaRPr lang="da-DK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a-D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da-DK" b="0"/>
              <a:t>HCØ Ballerup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a-DK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'Ark7'!$G$11</c:f>
              <c:strCache>
                <c:ptCount val="1"/>
                <c:pt idx="0">
                  <c:v>Mundtlig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'Ark7'!$H$9:$O$10</c:f>
              <c:multiLvlStrCache>
                <c:ptCount val="8"/>
                <c:lvl>
                  <c:pt idx="0">
                    <c:v>Årskarakter</c:v>
                  </c:pt>
                  <c:pt idx="1">
                    <c:v>Prøvekarakter</c:v>
                  </c:pt>
                  <c:pt idx="2">
                    <c:v>Årskarakter</c:v>
                  </c:pt>
                  <c:pt idx="3">
                    <c:v>Prøvekarakter</c:v>
                  </c:pt>
                  <c:pt idx="4">
                    <c:v>Årskarakter</c:v>
                  </c:pt>
                  <c:pt idx="5">
                    <c:v>Prøvekarakter</c:v>
                  </c:pt>
                  <c:pt idx="6">
                    <c:v>Årskarakter</c:v>
                  </c:pt>
                  <c:pt idx="7">
                    <c:v>Prøvekarakter</c:v>
                  </c:pt>
                </c:lvl>
                <c:lvl>
                  <c:pt idx="0">
                    <c:v>2020</c:v>
                  </c:pt>
                  <c:pt idx="2">
                    <c:v>2021</c:v>
                  </c:pt>
                  <c:pt idx="4">
                    <c:v>2022</c:v>
                  </c:pt>
                  <c:pt idx="6">
                    <c:v>2023</c:v>
                  </c:pt>
                </c:lvl>
              </c:multiLvlStrCache>
            </c:multiLvlStrRef>
          </c:cat>
          <c:val>
            <c:numRef>
              <c:f>'Ark7'!$H$11:$O$11</c:f>
              <c:numCache>
                <c:formatCode>General</c:formatCode>
                <c:ptCount val="8"/>
                <c:pt idx="0">
                  <c:v>7</c:v>
                </c:pt>
                <c:pt idx="1">
                  <c:v>7.3</c:v>
                </c:pt>
                <c:pt idx="2">
                  <c:v>6.7</c:v>
                </c:pt>
                <c:pt idx="3">
                  <c:v>6.7</c:v>
                </c:pt>
                <c:pt idx="4">
                  <c:v>7.5</c:v>
                </c:pt>
                <c:pt idx="5">
                  <c:v>7.8</c:v>
                </c:pt>
                <c:pt idx="6">
                  <c:v>7.5</c:v>
                </c:pt>
                <c:pt idx="7">
                  <c:v>7.5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2CF-46E3-B597-92B0FB300E79}"/>
            </c:ext>
          </c:extLst>
        </c:ser>
        <c:ser>
          <c:idx val="1"/>
          <c:order val="1"/>
          <c:tx>
            <c:strRef>
              <c:f>'Ark7'!$G$12</c:f>
              <c:strCache>
                <c:ptCount val="1"/>
                <c:pt idx="0">
                  <c:v>Skriftlig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'Ark7'!$H$9:$O$10</c:f>
              <c:multiLvlStrCache>
                <c:ptCount val="8"/>
                <c:lvl>
                  <c:pt idx="0">
                    <c:v>Årskarakter</c:v>
                  </c:pt>
                  <c:pt idx="1">
                    <c:v>Prøvekarakter</c:v>
                  </c:pt>
                  <c:pt idx="2">
                    <c:v>Årskarakter</c:v>
                  </c:pt>
                  <c:pt idx="3">
                    <c:v>Prøvekarakter</c:v>
                  </c:pt>
                  <c:pt idx="4">
                    <c:v>Årskarakter</c:v>
                  </c:pt>
                  <c:pt idx="5">
                    <c:v>Prøvekarakter</c:v>
                  </c:pt>
                  <c:pt idx="6">
                    <c:v>Årskarakter</c:v>
                  </c:pt>
                  <c:pt idx="7">
                    <c:v>Prøvekarakter</c:v>
                  </c:pt>
                </c:lvl>
                <c:lvl>
                  <c:pt idx="0">
                    <c:v>2020</c:v>
                  </c:pt>
                  <c:pt idx="2">
                    <c:v>2021</c:v>
                  </c:pt>
                  <c:pt idx="4">
                    <c:v>2022</c:v>
                  </c:pt>
                  <c:pt idx="6">
                    <c:v>2023</c:v>
                  </c:pt>
                </c:lvl>
              </c:multiLvlStrCache>
            </c:multiLvlStrRef>
          </c:cat>
          <c:val>
            <c:numRef>
              <c:f>'Ark7'!$H$12:$O$12</c:f>
              <c:numCache>
                <c:formatCode>General</c:formatCode>
                <c:ptCount val="8"/>
                <c:pt idx="0">
                  <c:v>7.4</c:v>
                </c:pt>
                <c:pt idx="1">
                  <c:v>6.8</c:v>
                </c:pt>
                <c:pt idx="2">
                  <c:v>7.3</c:v>
                </c:pt>
                <c:pt idx="3">
                  <c:v>7.3</c:v>
                </c:pt>
                <c:pt idx="4">
                  <c:v>7.8</c:v>
                </c:pt>
                <c:pt idx="5">
                  <c:v>7.7</c:v>
                </c:pt>
                <c:pt idx="6">
                  <c:v>7.7</c:v>
                </c:pt>
                <c:pt idx="7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2CF-46E3-B597-92B0FB300E79}"/>
            </c:ext>
          </c:extLst>
        </c:ser>
        <c:ser>
          <c:idx val="2"/>
          <c:order val="2"/>
          <c:tx>
            <c:strRef>
              <c:f>'Ark7'!$G$13</c:f>
              <c:strCache>
                <c:ptCount val="1"/>
                <c:pt idx="0">
                  <c:v>Samlet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'Ark7'!$H$9:$O$10</c:f>
              <c:multiLvlStrCache>
                <c:ptCount val="8"/>
                <c:lvl>
                  <c:pt idx="0">
                    <c:v>Årskarakter</c:v>
                  </c:pt>
                  <c:pt idx="1">
                    <c:v>Prøvekarakter</c:v>
                  </c:pt>
                  <c:pt idx="2">
                    <c:v>Årskarakter</c:v>
                  </c:pt>
                  <c:pt idx="3">
                    <c:v>Prøvekarakter</c:v>
                  </c:pt>
                  <c:pt idx="4">
                    <c:v>Årskarakter</c:v>
                  </c:pt>
                  <c:pt idx="5">
                    <c:v>Prøvekarakter</c:v>
                  </c:pt>
                  <c:pt idx="6">
                    <c:v>Årskarakter</c:v>
                  </c:pt>
                  <c:pt idx="7">
                    <c:v>Prøvekarakter</c:v>
                  </c:pt>
                </c:lvl>
                <c:lvl>
                  <c:pt idx="0">
                    <c:v>2020</c:v>
                  </c:pt>
                  <c:pt idx="2">
                    <c:v>2021</c:v>
                  </c:pt>
                  <c:pt idx="4">
                    <c:v>2022</c:v>
                  </c:pt>
                  <c:pt idx="6">
                    <c:v>2023</c:v>
                  </c:pt>
                </c:lvl>
              </c:multiLvlStrCache>
            </c:multiLvlStrRef>
          </c:cat>
          <c:val>
            <c:numRef>
              <c:f>'Ark7'!$H$13:$O$13</c:f>
              <c:numCache>
                <c:formatCode>General</c:formatCode>
                <c:ptCount val="8"/>
                <c:pt idx="6">
                  <c:v>8.6</c:v>
                </c:pt>
                <c:pt idx="7">
                  <c:v>8.6999999999999993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2CF-46E3-B597-92B0FB300E79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463994400"/>
        <c:axId val="463993088"/>
      </c:barChart>
      <c:catAx>
        <c:axId val="4639944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463993088"/>
        <c:crosses val="autoZero"/>
        <c:auto val="1"/>
        <c:lblAlgn val="ctr"/>
        <c:lblOffset val="100"/>
        <c:noMultiLvlLbl val="0"/>
      </c:catAx>
      <c:valAx>
        <c:axId val="463993088"/>
        <c:scaling>
          <c:orientation val="minMax"/>
          <c:max val="12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4639944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5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a-DK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da-DK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a-D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da-DK" b="0"/>
              <a:t>HCØ Frederiksberg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a-DK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'Ark7'!$G$14</c:f>
              <c:strCache>
                <c:ptCount val="1"/>
                <c:pt idx="0">
                  <c:v>Mundtlig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'Ark7'!$H$9:$O$10</c:f>
              <c:multiLvlStrCache>
                <c:ptCount val="8"/>
                <c:lvl>
                  <c:pt idx="0">
                    <c:v>Årskarakter</c:v>
                  </c:pt>
                  <c:pt idx="1">
                    <c:v>Prøvekarakter</c:v>
                  </c:pt>
                  <c:pt idx="2">
                    <c:v>Årskarakter</c:v>
                  </c:pt>
                  <c:pt idx="3">
                    <c:v>Prøvekarakter</c:v>
                  </c:pt>
                  <c:pt idx="4">
                    <c:v>Årskarakter</c:v>
                  </c:pt>
                  <c:pt idx="5">
                    <c:v>Prøvekarakter</c:v>
                  </c:pt>
                  <c:pt idx="6">
                    <c:v>Årskarakter</c:v>
                  </c:pt>
                  <c:pt idx="7">
                    <c:v>Prøvekarakter</c:v>
                  </c:pt>
                </c:lvl>
                <c:lvl>
                  <c:pt idx="0">
                    <c:v>2020</c:v>
                  </c:pt>
                  <c:pt idx="2">
                    <c:v>2021</c:v>
                  </c:pt>
                  <c:pt idx="4">
                    <c:v>2022</c:v>
                  </c:pt>
                  <c:pt idx="6">
                    <c:v>2023</c:v>
                  </c:pt>
                </c:lvl>
              </c:multiLvlStrCache>
            </c:multiLvlStrRef>
          </c:cat>
          <c:val>
            <c:numRef>
              <c:f>'Ark7'!$H$14:$O$14</c:f>
              <c:numCache>
                <c:formatCode>General</c:formatCode>
                <c:ptCount val="8"/>
                <c:pt idx="0">
                  <c:v>7.2</c:v>
                </c:pt>
                <c:pt idx="1">
                  <c:v>7.4</c:v>
                </c:pt>
                <c:pt idx="2">
                  <c:v>7</c:v>
                </c:pt>
                <c:pt idx="3">
                  <c:v>7</c:v>
                </c:pt>
                <c:pt idx="4">
                  <c:v>7.3</c:v>
                </c:pt>
                <c:pt idx="5">
                  <c:v>7</c:v>
                </c:pt>
                <c:pt idx="6">
                  <c:v>7.4</c:v>
                </c:pt>
                <c:pt idx="7">
                  <c:v>7.3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B74-4F10-8A59-5CBB799B3F7F}"/>
            </c:ext>
          </c:extLst>
        </c:ser>
        <c:ser>
          <c:idx val="1"/>
          <c:order val="1"/>
          <c:tx>
            <c:strRef>
              <c:f>'Ark7'!$G$15</c:f>
              <c:strCache>
                <c:ptCount val="1"/>
                <c:pt idx="0">
                  <c:v>Skriftlig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'Ark7'!$H$9:$O$10</c:f>
              <c:multiLvlStrCache>
                <c:ptCount val="8"/>
                <c:lvl>
                  <c:pt idx="0">
                    <c:v>Årskarakter</c:v>
                  </c:pt>
                  <c:pt idx="1">
                    <c:v>Prøvekarakter</c:v>
                  </c:pt>
                  <c:pt idx="2">
                    <c:v>Årskarakter</c:v>
                  </c:pt>
                  <c:pt idx="3">
                    <c:v>Prøvekarakter</c:v>
                  </c:pt>
                  <c:pt idx="4">
                    <c:v>Årskarakter</c:v>
                  </c:pt>
                  <c:pt idx="5">
                    <c:v>Prøvekarakter</c:v>
                  </c:pt>
                  <c:pt idx="6">
                    <c:v>Årskarakter</c:v>
                  </c:pt>
                  <c:pt idx="7">
                    <c:v>Prøvekarakter</c:v>
                  </c:pt>
                </c:lvl>
                <c:lvl>
                  <c:pt idx="0">
                    <c:v>2020</c:v>
                  </c:pt>
                  <c:pt idx="2">
                    <c:v>2021</c:v>
                  </c:pt>
                  <c:pt idx="4">
                    <c:v>2022</c:v>
                  </c:pt>
                  <c:pt idx="6">
                    <c:v>2023</c:v>
                  </c:pt>
                </c:lvl>
              </c:multiLvlStrCache>
            </c:multiLvlStrRef>
          </c:cat>
          <c:val>
            <c:numRef>
              <c:f>'Ark7'!$H$15:$O$15</c:f>
              <c:numCache>
                <c:formatCode>General</c:formatCode>
                <c:ptCount val="8"/>
                <c:pt idx="0">
                  <c:v>6</c:v>
                </c:pt>
                <c:pt idx="1">
                  <c:v>5.7</c:v>
                </c:pt>
                <c:pt idx="2">
                  <c:v>6.6</c:v>
                </c:pt>
                <c:pt idx="3">
                  <c:v>6.1</c:v>
                </c:pt>
                <c:pt idx="4">
                  <c:v>6.9</c:v>
                </c:pt>
                <c:pt idx="5">
                  <c:v>6.4</c:v>
                </c:pt>
                <c:pt idx="6">
                  <c:v>6.8</c:v>
                </c:pt>
                <c:pt idx="7">
                  <c:v>6.4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B74-4F10-8A59-5CBB799B3F7F}"/>
            </c:ext>
          </c:extLst>
        </c:ser>
        <c:ser>
          <c:idx val="2"/>
          <c:order val="2"/>
          <c:tx>
            <c:strRef>
              <c:f>'Ark7'!$G$16</c:f>
              <c:strCache>
                <c:ptCount val="1"/>
                <c:pt idx="0">
                  <c:v>Samlet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'Ark7'!$H$9:$O$10</c:f>
              <c:multiLvlStrCache>
                <c:ptCount val="8"/>
                <c:lvl>
                  <c:pt idx="0">
                    <c:v>Årskarakter</c:v>
                  </c:pt>
                  <c:pt idx="1">
                    <c:v>Prøvekarakter</c:v>
                  </c:pt>
                  <c:pt idx="2">
                    <c:v>Årskarakter</c:v>
                  </c:pt>
                  <c:pt idx="3">
                    <c:v>Prøvekarakter</c:v>
                  </c:pt>
                  <c:pt idx="4">
                    <c:v>Årskarakter</c:v>
                  </c:pt>
                  <c:pt idx="5">
                    <c:v>Prøvekarakter</c:v>
                  </c:pt>
                  <c:pt idx="6">
                    <c:v>Årskarakter</c:v>
                  </c:pt>
                  <c:pt idx="7">
                    <c:v>Prøvekarakter</c:v>
                  </c:pt>
                </c:lvl>
                <c:lvl>
                  <c:pt idx="0">
                    <c:v>2020</c:v>
                  </c:pt>
                  <c:pt idx="2">
                    <c:v>2021</c:v>
                  </c:pt>
                  <c:pt idx="4">
                    <c:v>2022</c:v>
                  </c:pt>
                  <c:pt idx="6">
                    <c:v>2023</c:v>
                  </c:pt>
                </c:lvl>
              </c:multiLvlStrCache>
            </c:multiLvlStrRef>
          </c:cat>
          <c:val>
            <c:numRef>
              <c:f>'Ark7'!$H$16:$O$16</c:f>
              <c:numCache>
                <c:formatCode>General</c:formatCode>
                <c:ptCount val="8"/>
                <c:pt idx="6">
                  <c:v>8.6</c:v>
                </c:pt>
                <c:pt idx="7">
                  <c:v>8.6999999999999993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B74-4F10-8A59-5CBB799B3F7F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581917240"/>
        <c:axId val="581923472"/>
      </c:barChart>
      <c:catAx>
        <c:axId val="5819172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581923472"/>
        <c:crosses val="autoZero"/>
        <c:auto val="1"/>
        <c:lblAlgn val="ctr"/>
        <c:lblOffset val="100"/>
        <c:noMultiLvlLbl val="0"/>
      </c:catAx>
      <c:valAx>
        <c:axId val="581923472"/>
        <c:scaling>
          <c:orientation val="minMax"/>
          <c:max val="12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5819172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5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a-DK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da-DK"/>
    </a:p>
  </c:txPr>
  <c:externalData r:id="rId3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a-D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da-DK"/>
              <a:t>HCØ Lyngby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a-DK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'Ark7'!$G$17</c:f>
              <c:strCache>
                <c:ptCount val="1"/>
                <c:pt idx="0">
                  <c:v>Mundtlig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'Ark7'!$H$9:$O$10</c:f>
              <c:multiLvlStrCache>
                <c:ptCount val="8"/>
                <c:lvl>
                  <c:pt idx="0">
                    <c:v>Årskarakter</c:v>
                  </c:pt>
                  <c:pt idx="1">
                    <c:v>Prøvekarakter</c:v>
                  </c:pt>
                  <c:pt idx="2">
                    <c:v>Årskarakter</c:v>
                  </c:pt>
                  <c:pt idx="3">
                    <c:v>Prøvekarakter</c:v>
                  </c:pt>
                  <c:pt idx="4">
                    <c:v>Årskarakter</c:v>
                  </c:pt>
                  <c:pt idx="5">
                    <c:v>Prøvekarakter</c:v>
                  </c:pt>
                  <c:pt idx="6">
                    <c:v>Årskarakter</c:v>
                  </c:pt>
                  <c:pt idx="7">
                    <c:v>Prøvekarakter</c:v>
                  </c:pt>
                </c:lvl>
                <c:lvl>
                  <c:pt idx="0">
                    <c:v>2020</c:v>
                  </c:pt>
                  <c:pt idx="2">
                    <c:v>2021</c:v>
                  </c:pt>
                  <c:pt idx="4">
                    <c:v>2022</c:v>
                  </c:pt>
                  <c:pt idx="6">
                    <c:v>2023</c:v>
                  </c:pt>
                </c:lvl>
              </c:multiLvlStrCache>
            </c:multiLvlStrRef>
          </c:cat>
          <c:val>
            <c:numRef>
              <c:f>'Ark7'!$H$17:$O$17</c:f>
              <c:numCache>
                <c:formatCode>General</c:formatCode>
                <c:ptCount val="8"/>
                <c:pt idx="0">
                  <c:v>8.3000000000000007</c:v>
                </c:pt>
                <c:pt idx="1">
                  <c:v>8.3000000000000007</c:v>
                </c:pt>
                <c:pt idx="2">
                  <c:v>8.3000000000000007</c:v>
                </c:pt>
                <c:pt idx="3">
                  <c:v>8.1</c:v>
                </c:pt>
                <c:pt idx="4">
                  <c:v>7.7</c:v>
                </c:pt>
                <c:pt idx="5">
                  <c:v>7.7</c:v>
                </c:pt>
                <c:pt idx="6">
                  <c:v>8</c:v>
                </c:pt>
                <c:pt idx="7">
                  <c:v>7.9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134-4E56-947A-1D56CADCCAB0}"/>
            </c:ext>
          </c:extLst>
        </c:ser>
        <c:ser>
          <c:idx val="1"/>
          <c:order val="1"/>
          <c:tx>
            <c:strRef>
              <c:f>'Ark7'!$G$18</c:f>
              <c:strCache>
                <c:ptCount val="1"/>
                <c:pt idx="0">
                  <c:v>Skriftlig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'Ark7'!$H$9:$O$10</c:f>
              <c:multiLvlStrCache>
                <c:ptCount val="8"/>
                <c:lvl>
                  <c:pt idx="0">
                    <c:v>Årskarakter</c:v>
                  </c:pt>
                  <c:pt idx="1">
                    <c:v>Prøvekarakter</c:v>
                  </c:pt>
                  <c:pt idx="2">
                    <c:v>Årskarakter</c:v>
                  </c:pt>
                  <c:pt idx="3">
                    <c:v>Prøvekarakter</c:v>
                  </c:pt>
                  <c:pt idx="4">
                    <c:v>Årskarakter</c:v>
                  </c:pt>
                  <c:pt idx="5">
                    <c:v>Prøvekarakter</c:v>
                  </c:pt>
                  <c:pt idx="6">
                    <c:v>Årskarakter</c:v>
                  </c:pt>
                  <c:pt idx="7">
                    <c:v>Prøvekarakter</c:v>
                  </c:pt>
                </c:lvl>
                <c:lvl>
                  <c:pt idx="0">
                    <c:v>2020</c:v>
                  </c:pt>
                  <c:pt idx="2">
                    <c:v>2021</c:v>
                  </c:pt>
                  <c:pt idx="4">
                    <c:v>2022</c:v>
                  </c:pt>
                  <c:pt idx="6">
                    <c:v>2023</c:v>
                  </c:pt>
                </c:lvl>
              </c:multiLvlStrCache>
            </c:multiLvlStrRef>
          </c:cat>
          <c:val>
            <c:numRef>
              <c:f>'Ark7'!$H$18:$O$18</c:f>
              <c:numCache>
                <c:formatCode>General</c:formatCode>
                <c:ptCount val="8"/>
                <c:pt idx="0">
                  <c:v>8.1999999999999993</c:v>
                </c:pt>
                <c:pt idx="1">
                  <c:v>7.8</c:v>
                </c:pt>
                <c:pt idx="2">
                  <c:v>8.3000000000000007</c:v>
                </c:pt>
                <c:pt idx="3">
                  <c:v>7.9</c:v>
                </c:pt>
                <c:pt idx="4">
                  <c:v>8.4</c:v>
                </c:pt>
                <c:pt idx="5">
                  <c:v>8.1</c:v>
                </c:pt>
                <c:pt idx="6">
                  <c:v>8.1</c:v>
                </c:pt>
                <c:pt idx="7">
                  <c:v>7.8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134-4E56-947A-1D56CADCCAB0}"/>
            </c:ext>
          </c:extLst>
        </c:ser>
        <c:ser>
          <c:idx val="2"/>
          <c:order val="2"/>
          <c:tx>
            <c:strRef>
              <c:f>'Ark7'!$G$19</c:f>
              <c:strCache>
                <c:ptCount val="1"/>
                <c:pt idx="0">
                  <c:v>Samlet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'Ark7'!$H$9:$O$10</c:f>
              <c:multiLvlStrCache>
                <c:ptCount val="8"/>
                <c:lvl>
                  <c:pt idx="0">
                    <c:v>Årskarakter</c:v>
                  </c:pt>
                  <c:pt idx="1">
                    <c:v>Prøvekarakter</c:v>
                  </c:pt>
                  <c:pt idx="2">
                    <c:v>Årskarakter</c:v>
                  </c:pt>
                  <c:pt idx="3">
                    <c:v>Prøvekarakter</c:v>
                  </c:pt>
                  <c:pt idx="4">
                    <c:v>Årskarakter</c:v>
                  </c:pt>
                  <c:pt idx="5">
                    <c:v>Prøvekarakter</c:v>
                  </c:pt>
                  <c:pt idx="6">
                    <c:v>Årskarakter</c:v>
                  </c:pt>
                  <c:pt idx="7">
                    <c:v>Prøvekarakter</c:v>
                  </c:pt>
                </c:lvl>
                <c:lvl>
                  <c:pt idx="0">
                    <c:v>2020</c:v>
                  </c:pt>
                  <c:pt idx="2">
                    <c:v>2021</c:v>
                  </c:pt>
                  <c:pt idx="4">
                    <c:v>2022</c:v>
                  </c:pt>
                  <c:pt idx="6">
                    <c:v>2023</c:v>
                  </c:pt>
                </c:lvl>
              </c:multiLvlStrCache>
            </c:multiLvlStrRef>
          </c:cat>
          <c:val>
            <c:numRef>
              <c:f>'Ark7'!$H$19:$O$19</c:f>
              <c:numCache>
                <c:formatCode>General</c:formatCode>
                <c:ptCount val="8"/>
                <c:pt idx="6">
                  <c:v>8.8000000000000007</c:v>
                </c:pt>
                <c:pt idx="7">
                  <c:v>8.4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134-4E56-947A-1D56CADCCAB0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474809408"/>
        <c:axId val="474804488"/>
      </c:barChart>
      <c:catAx>
        <c:axId val="4748094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474804488"/>
        <c:crosses val="autoZero"/>
        <c:auto val="1"/>
        <c:lblAlgn val="ctr"/>
        <c:lblOffset val="100"/>
        <c:noMultiLvlLbl val="0"/>
      </c:catAx>
      <c:valAx>
        <c:axId val="474804488"/>
        <c:scaling>
          <c:orientation val="minMax"/>
          <c:max val="12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4748094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a-DK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da-DK"/>
    </a:p>
  </c:txPr>
  <c:externalData r:id="rId3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a-D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4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da-DK" sz="1600" b="1"/>
              <a:t>Udvikling i antal ansøgning</a:t>
            </a:r>
          </a:p>
        </c:rich>
      </c:tx>
      <c:layout>
        <c:manualLayout>
          <c:xMode val="edge"/>
          <c:yMode val="edge"/>
          <c:x val="0.39654207381354739"/>
          <c:y val="1.624937891973617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a-DK"/>
        </a:p>
      </c:txPr>
    </c:title>
    <c:autoTitleDeleted val="0"/>
    <c:plotArea>
      <c:layout>
        <c:manualLayout>
          <c:layoutTarget val="inner"/>
          <c:xMode val="edge"/>
          <c:yMode val="edge"/>
          <c:x val="7.7057605501667029E-2"/>
          <c:y val="0.14303526456419891"/>
          <c:w val="0.67803151677029705"/>
          <c:h val="0.78071889640701064"/>
        </c:manualLayout>
      </c:layout>
      <c:lineChart>
        <c:grouping val="standard"/>
        <c:varyColors val="0"/>
        <c:ser>
          <c:idx val="0"/>
          <c:order val="0"/>
          <c:tx>
            <c:strRef>
              <c:f>'Ark1'!$B$6</c:f>
              <c:strCache>
                <c:ptCount val="1"/>
                <c:pt idx="0">
                  <c:v>H.C. Ørsted Gymnasiet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2.6152744968453521E-2"/>
                  <c:y val="3.817921657521948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BC66-42F2-A9E7-1B84FE6B00D9}"/>
                </c:ext>
              </c:extLst>
            </c:dLbl>
            <c:dLbl>
              <c:idx val="1"/>
              <c:layout>
                <c:manualLayout>
                  <c:x val="-2.150595370131107E-2"/>
                  <c:y val="3.547098675526335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BC66-42F2-A9E7-1B84FE6B00D9}"/>
                </c:ext>
              </c:extLst>
            </c:dLbl>
            <c:dLbl>
              <c:idx val="2"/>
              <c:layout>
                <c:manualLayout>
                  <c:x val="-2.4991047151667882E-2"/>
                  <c:y val="3.817921657521948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BC66-42F2-A9E7-1B84FE6B00D9}"/>
                </c:ext>
              </c:extLst>
            </c:dLbl>
            <c:dLbl>
              <c:idx val="3"/>
              <c:layout>
                <c:manualLayout>
                  <c:x val="-2.1505953701311111E-2"/>
                  <c:y val="3.547098675526345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B11-41A5-80C8-782B763B1FD3}"/>
                </c:ext>
              </c:extLst>
            </c:dLbl>
            <c:dLbl>
              <c:idx val="4"/>
              <c:layout>
                <c:manualLayout>
                  <c:x val="-2.0468709408037449E-2"/>
                  <c:y val="1.380514819561512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0A53-4306-9FCD-1641F974626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'Ark1'!$C$5:$G$5</c:f>
              <c:numCache>
                <c:formatCode>General</c:formatCode>
                <c:ptCount val="5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</c:numCache>
            </c:numRef>
          </c:cat>
          <c:val>
            <c:numRef>
              <c:f>'Ark1'!$C$6:$G$6</c:f>
              <c:numCache>
                <c:formatCode>General</c:formatCode>
                <c:ptCount val="5"/>
                <c:pt idx="0">
                  <c:v>459</c:v>
                </c:pt>
                <c:pt idx="1">
                  <c:v>509</c:v>
                </c:pt>
                <c:pt idx="2">
                  <c:v>434</c:v>
                </c:pt>
                <c:pt idx="3">
                  <c:v>377</c:v>
                </c:pt>
                <c:pt idx="4">
                  <c:v>422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C66-42F2-A9E7-1B84FE6B00D9}"/>
            </c:ext>
          </c:extLst>
        </c:ser>
        <c:ser>
          <c:idx val="1"/>
          <c:order val="1"/>
          <c:tx>
            <c:strRef>
              <c:f>'Ark1'!$B$7</c:f>
              <c:strCache>
                <c:ptCount val="1"/>
                <c:pt idx="0">
                  <c:v>HTX, Region Hovedstaden</c:v>
                </c:pt>
              </c:strCache>
            </c:strRef>
          </c:tx>
          <c:spPr>
            <a:ln w="28575" cap="rnd">
              <a:solidFill>
                <a:schemeClr val="accent3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dLbls>
            <c:dLbl>
              <c:idx val="3"/>
              <c:layout>
                <c:manualLayout>
                  <c:x val="2.3752544778702631E-2"/>
                  <c:y val="2.73462972953953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3B11-41A5-80C8-782B763B1FD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'Ark1'!$C$5:$G$5</c:f>
              <c:numCache>
                <c:formatCode>General</c:formatCode>
                <c:ptCount val="5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</c:numCache>
            </c:numRef>
          </c:cat>
          <c:val>
            <c:numRef>
              <c:f>'Ark1'!$C$7:$G$7</c:f>
              <c:numCache>
                <c:formatCode>#,##0</c:formatCode>
                <c:ptCount val="5"/>
                <c:pt idx="0">
                  <c:v>1509</c:v>
                </c:pt>
                <c:pt idx="1">
                  <c:v>1549</c:v>
                </c:pt>
                <c:pt idx="2">
                  <c:v>1359</c:v>
                </c:pt>
                <c:pt idx="3">
                  <c:v>1180</c:v>
                </c:pt>
                <c:pt idx="4">
                  <c:v>1138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C66-42F2-A9E7-1B84FE6B00D9}"/>
            </c:ext>
          </c:extLst>
        </c:ser>
        <c:ser>
          <c:idx val="2"/>
          <c:order val="2"/>
          <c:tx>
            <c:strRef>
              <c:f>'Ark1'!$B$8</c:f>
              <c:strCache>
                <c:ptCount val="1"/>
                <c:pt idx="0">
                  <c:v>TEC, GF1</c:v>
                </c:pt>
              </c:strCache>
            </c:strRef>
          </c:tx>
          <c:spPr>
            <a:ln w="28575" cap="rnd">
              <a:solidFill>
                <a:schemeClr val="accent1">
                  <a:lumMod val="75000"/>
                </a:schemeClr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'Ark1'!$C$5:$G$5</c:f>
              <c:numCache>
                <c:formatCode>General</c:formatCode>
                <c:ptCount val="5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</c:numCache>
            </c:numRef>
          </c:cat>
          <c:val>
            <c:numRef>
              <c:f>'Ark1'!$C$8:$G$8</c:f>
              <c:numCache>
                <c:formatCode>General</c:formatCode>
                <c:ptCount val="5"/>
                <c:pt idx="0">
                  <c:v>563</c:v>
                </c:pt>
                <c:pt idx="1">
                  <c:v>558</c:v>
                </c:pt>
                <c:pt idx="2">
                  <c:v>563</c:v>
                </c:pt>
                <c:pt idx="3">
                  <c:v>468</c:v>
                </c:pt>
                <c:pt idx="4">
                  <c:v>527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C66-42F2-A9E7-1B84FE6B00D9}"/>
            </c:ext>
          </c:extLst>
        </c:ser>
        <c:ser>
          <c:idx val="3"/>
          <c:order val="3"/>
          <c:tx>
            <c:strRef>
              <c:f>'Ark1'!$B$9</c:f>
              <c:strCache>
                <c:ptCount val="1"/>
                <c:pt idx="0">
                  <c:v>GF1 Teknologi, byggeri og transport, Region Hovedstaden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2.7108205069986204E-2"/>
                  <c:y val="4.359567621513148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2642-41B5-AC7D-0429F1881E02}"/>
                </c:ext>
              </c:extLst>
            </c:dLbl>
            <c:dLbl>
              <c:idx val="1"/>
              <c:layout>
                <c:manualLayout>
                  <c:x val="-2.6002536595014746E-2"/>
                  <c:y val="4.359567621513148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642-41B5-AC7D-0429F1881E02}"/>
                </c:ext>
              </c:extLst>
            </c:dLbl>
            <c:dLbl>
              <c:idx val="2"/>
              <c:layout>
                <c:manualLayout>
                  <c:x val="-2.3791199645071714E-2"/>
                  <c:y val="3.817921657521948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2642-41B5-AC7D-0429F1881E02}"/>
                </c:ext>
              </c:extLst>
            </c:dLbl>
            <c:dLbl>
              <c:idx val="3"/>
              <c:layout>
                <c:manualLayout>
                  <c:x val="2.1541207828759637E-2"/>
                  <c:y val="-5.660882712324149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3B11-41A5-80C8-782B763B1FD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'Ark1'!$C$5:$G$5</c:f>
              <c:numCache>
                <c:formatCode>General</c:formatCode>
                <c:ptCount val="5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</c:numCache>
            </c:numRef>
          </c:cat>
          <c:val>
            <c:numRef>
              <c:f>'Ark1'!$C$9:$G$9</c:f>
              <c:numCache>
                <c:formatCode>#,##0</c:formatCode>
                <c:ptCount val="5"/>
                <c:pt idx="0">
                  <c:v>1376</c:v>
                </c:pt>
                <c:pt idx="1">
                  <c:v>1376</c:v>
                </c:pt>
                <c:pt idx="2">
                  <c:v>1413</c:v>
                </c:pt>
                <c:pt idx="3">
                  <c:v>1250</c:v>
                </c:pt>
                <c:pt idx="4">
                  <c:v>1411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BC66-42F2-A9E7-1B84FE6B00D9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smooth val="0"/>
        <c:axId val="583557584"/>
        <c:axId val="583554304"/>
      </c:lineChart>
      <c:catAx>
        <c:axId val="5835575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583554304"/>
        <c:crosses val="autoZero"/>
        <c:auto val="1"/>
        <c:lblAlgn val="ctr"/>
        <c:lblOffset val="100"/>
        <c:noMultiLvlLbl val="0"/>
      </c:catAx>
      <c:valAx>
        <c:axId val="5835543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5835575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</c:legendEntry>
      <c:layout>
        <c:manualLayout>
          <c:xMode val="edge"/>
          <c:yMode val="edge"/>
          <c:x val="0.76089761737607231"/>
          <c:y val="0.26966867900226255"/>
          <c:w val="0.22980880008964286"/>
          <c:h val="0.5530401479077324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a-DK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/>
      </a:pPr>
      <a:endParaRPr lang="da-DK"/>
    </a:p>
  </c:txPr>
  <c:externalData r:id="rId3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a-D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da-DK" sz="1600" b="0" dirty="0"/>
              <a:t>Ansøgning til GF1</a:t>
            </a:r>
            <a:r>
              <a:rPr lang="da-DK" sz="1600" b="0" baseline="0" dirty="0"/>
              <a:t> – afdeling</a:t>
            </a:r>
            <a:endParaRPr lang="da-DK" sz="1600" b="0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a-DK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'Ark1'!$N$22</c:f>
              <c:strCache>
                <c:ptCount val="1"/>
                <c:pt idx="0">
                  <c:v>2020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'Ark1'!$M$23:$M$27</c:f>
              <c:strCache>
                <c:ptCount val="5"/>
                <c:pt idx="0">
                  <c:v>TEC Lyngby, Lundtoftevej</c:v>
                </c:pt>
                <c:pt idx="1">
                  <c:v>TEC, Ballerup</c:v>
                </c:pt>
                <c:pt idx="2">
                  <c:v>TEC, Frederiksberg</c:v>
                </c:pt>
                <c:pt idx="3">
                  <c:v>TEC, Gladsaxe</c:v>
                </c:pt>
                <c:pt idx="4">
                  <c:v>TEC, Hvidovre</c:v>
                </c:pt>
              </c:strCache>
            </c:strRef>
          </c:cat>
          <c:val>
            <c:numRef>
              <c:f>'Ark1'!$N$23:$N$27</c:f>
              <c:numCache>
                <c:formatCode>General</c:formatCode>
                <c:ptCount val="5"/>
                <c:pt idx="0">
                  <c:v>35</c:v>
                </c:pt>
                <c:pt idx="1">
                  <c:v>136</c:v>
                </c:pt>
                <c:pt idx="2">
                  <c:v>225</c:v>
                </c:pt>
                <c:pt idx="3">
                  <c:v>52</c:v>
                </c:pt>
                <c:pt idx="4">
                  <c:v>118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B58-4D9B-8ABF-910E8156051E}"/>
            </c:ext>
          </c:extLst>
        </c:ser>
        <c:ser>
          <c:idx val="1"/>
          <c:order val="1"/>
          <c:tx>
            <c:strRef>
              <c:f>'Ark1'!$O$22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'Ark1'!$M$23:$M$27</c:f>
              <c:strCache>
                <c:ptCount val="5"/>
                <c:pt idx="0">
                  <c:v>TEC Lyngby, Lundtoftevej</c:v>
                </c:pt>
                <c:pt idx="1">
                  <c:v>TEC, Ballerup</c:v>
                </c:pt>
                <c:pt idx="2">
                  <c:v>TEC, Frederiksberg</c:v>
                </c:pt>
                <c:pt idx="3">
                  <c:v>TEC, Gladsaxe</c:v>
                </c:pt>
                <c:pt idx="4">
                  <c:v>TEC, Hvidovre</c:v>
                </c:pt>
              </c:strCache>
            </c:strRef>
          </c:cat>
          <c:val>
            <c:numRef>
              <c:f>'Ark1'!$O$23:$O$27</c:f>
              <c:numCache>
                <c:formatCode>General</c:formatCode>
                <c:ptCount val="5"/>
                <c:pt idx="0">
                  <c:v>41</c:v>
                </c:pt>
                <c:pt idx="1">
                  <c:v>119</c:v>
                </c:pt>
                <c:pt idx="2">
                  <c:v>235</c:v>
                </c:pt>
                <c:pt idx="3">
                  <c:v>43</c:v>
                </c:pt>
                <c:pt idx="4">
                  <c:v>124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B58-4D9B-8ABF-910E8156051E}"/>
            </c:ext>
          </c:extLst>
        </c:ser>
        <c:ser>
          <c:idx val="2"/>
          <c:order val="2"/>
          <c:tx>
            <c:strRef>
              <c:f>'Ark1'!$P$22</c:f>
              <c:strCache>
                <c:ptCount val="1"/>
                <c:pt idx="0">
                  <c:v>2022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'Ark1'!$M$23:$M$27</c:f>
              <c:strCache>
                <c:ptCount val="5"/>
                <c:pt idx="0">
                  <c:v>TEC Lyngby, Lundtoftevej</c:v>
                </c:pt>
                <c:pt idx="1">
                  <c:v>TEC, Ballerup</c:v>
                </c:pt>
                <c:pt idx="2">
                  <c:v>TEC, Frederiksberg</c:v>
                </c:pt>
                <c:pt idx="3">
                  <c:v>TEC, Gladsaxe</c:v>
                </c:pt>
                <c:pt idx="4">
                  <c:v>TEC, Hvidovre</c:v>
                </c:pt>
              </c:strCache>
            </c:strRef>
          </c:cat>
          <c:val>
            <c:numRef>
              <c:f>'Ark1'!$P$23:$P$27</c:f>
              <c:numCache>
                <c:formatCode>General</c:formatCode>
                <c:ptCount val="5"/>
                <c:pt idx="0">
                  <c:v>24</c:v>
                </c:pt>
                <c:pt idx="1">
                  <c:v>130</c:v>
                </c:pt>
                <c:pt idx="2">
                  <c:v>248</c:v>
                </c:pt>
                <c:pt idx="3">
                  <c:v>48</c:v>
                </c:pt>
                <c:pt idx="4">
                  <c:v>123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B58-4D9B-8ABF-910E8156051E}"/>
            </c:ext>
          </c:extLst>
        </c:ser>
        <c:ser>
          <c:idx val="3"/>
          <c:order val="3"/>
          <c:tx>
            <c:strRef>
              <c:f>'Ark1'!$Q$22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'Ark1'!$M$23:$M$27</c:f>
              <c:strCache>
                <c:ptCount val="5"/>
                <c:pt idx="0">
                  <c:v>TEC Lyngby, Lundtoftevej</c:v>
                </c:pt>
                <c:pt idx="1">
                  <c:v>TEC, Ballerup</c:v>
                </c:pt>
                <c:pt idx="2">
                  <c:v>TEC, Frederiksberg</c:v>
                </c:pt>
                <c:pt idx="3">
                  <c:v>TEC, Gladsaxe</c:v>
                </c:pt>
                <c:pt idx="4">
                  <c:v>TEC, Hvidovre</c:v>
                </c:pt>
              </c:strCache>
            </c:strRef>
          </c:cat>
          <c:val>
            <c:numRef>
              <c:f>'Ark1'!$Q$23:$Q$27</c:f>
              <c:numCache>
                <c:formatCode>General</c:formatCode>
                <c:ptCount val="5"/>
                <c:pt idx="1">
                  <c:v>108</c:v>
                </c:pt>
                <c:pt idx="2">
                  <c:v>225</c:v>
                </c:pt>
                <c:pt idx="3">
                  <c:v>49</c:v>
                </c:pt>
                <c:pt idx="4">
                  <c:v>104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B58-4D9B-8ABF-910E8156051E}"/>
            </c:ext>
          </c:extLst>
        </c:ser>
        <c:ser>
          <c:idx val="4"/>
          <c:order val="4"/>
          <c:tx>
            <c:strRef>
              <c:f>'Ark1'!$R$22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'Ark1'!$M$23:$M$27</c:f>
              <c:strCache>
                <c:ptCount val="5"/>
                <c:pt idx="0">
                  <c:v>TEC Lyngby, Lundtoftevej</c:v>
                </c:pt>
                <c:pt idx="1">
                  <c:v>TEC, Ballerup</c:v>
                </c:pt>
                <c:pt idx="2">
                  <c:v>TEC, Frederiksberg</c:v>
                </c:pt>
                <c:pt idx="3">
                  <c:v>TEC, Gladsaxe</c:v>
                </c:pt>
                <c:pt idx="4">
                  <c:v>TEC, Hvidovre</c:v>
                </c:pt>
              </c:strCache>
            </c:strRef>
          </c:cat>
          <c:val>
            <c:numRef>
              <c:f>'Ark1'!$R$23:$R$27</c:f>
              <c:numCache>
                <c:formatCode>General</c:formatCode>
                <c:ptCount val="5"/>
                <c:pt idx="1">
                  <c:v>97</c:v>
                </c:pt>
                <c:pt idx="2">
                  <c:v>263</c:v>
                </c:pt>
                <c:pt idx="3">
                  <c:v>59</c:v>
                </c:pt>
                <c:pt idx="4">
                  <c:v>124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B58-4D9B-8ABF-910E8156051E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79523087"/>
        <c:axId val="79524751"/>
      </c:barChart>
      <c:catAx>
        <c:axId val="7952308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79524751"/>
        <c:crosses val="autoZero"/>
        <c:auto val="1"/>
        <c:lblAlgn val="ctr"/>
        <c:lblOffset val="100"/>
        <c:noMultiLvlLbl val="0"/>
      </c:catAx>
      <c:valAx>
        <c:axId val="7952475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7952308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a-DK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da-DK"/>
    </a:p>
  </c:txPr>
  <c:externalData r:id="rId3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a-D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da-DK"/>
              <a:t>Tilgang</a:t>
            </a:r>
            <a:r>
              <a:rPr lang="da-DK" baseline="0"/>
              <a:t> EUD antal GF1 og GF2</a:t>
            </a:r>
            <a:endParaRPr lang="da-DK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a-DK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Tilgang!$F$13</c:f>
              <c:strCache>
                <c:ptCount val="1"/>
                <c:pt idx="0">
                  <c:v>GF1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trendline>
            <c:spPr>
              <a:ln w="19050" cap="rnd">
                <a:solidFill>
                  <a:schemeClr val="accent1"/>
                </a:solidFill>
                <a:prstDash val="sysDot"/>
              </a:ln>
              <a:effectLst/>
            </c:spPr>
            <c:trendlineType val="linear"/>
            <c:dispRSqr val="0"/>
            <c:dispEq val="0"/>
          </c:trendline>
          <c:cat>
            <c:numRef>
              <c:f>Tilgang!$G$12:$P$12</c:f>
              <c:numCache>
                <c:formatCode>mmm\-yy</c:formatCode>
                <c:ptCount val="10"/>
                <c:pt idx="0">
                  <c:v>43678</c:v>
                </c:pt>
                <c:pt idx="1">
                  <c:v>43831</c:v>
                </c:pt>
                <c:pt idx="2">
                  <c:v>44044</c:v>
                </c:pt>
                <c:pt idx="3">
                  <c:v>44197</c:v>
                </c:pt>
                <c:pt idx="4">
                  <c:v>44409</c:v>
                </c:pt>
                <c:pt idx="5">
                  <c:v>44562</c:v>
                </c:pt>
                <c:pt idx="6">
                  <c:v>44774</c:v>
                </c:pt>
                <c:pt idx="7">
                  <c:v>44927</c:v>
                </c:pt>
                <c:pt idx="8">
                  <c:v>45139</c:v>
                </c:pt>
                <c:pt idx="9">
                  <c:v>45292</c:v>
                </c:pt>
              </c:numCache>
            </c:numRef>
          </c:cat>
          <c:val>
            <c:numRef>
              <c:f>Tilgang!$G$13:$P$13</c:f>
              <c:numCache>
                <c:formatCode>General</c:formatCode>
                <c:ptCount val="10"/>
                <c:pt idx="0">
                  <c:v>529</c:v>
                </c:pt>
                <c:pt idx="1">
                  <c:v>27</c:v>
                </c:pt>
                <c:pt idx="2">
                  <c:v>495</c:v>
                </c:pt>
                <c:pt idx="3">
                  <c:v>23</c:v>
                </c:pt>
                <c:pt idx="4">
                  <c:v>476</c:v>
                </c:pt>
                <c:pt idx="5">
                  <c:v>5</c:v>
                </c:pt>
                <c:pt idx="6">
                  <c:v>491</c:v>
                </c:pt>
                <c:pt idx="7">
                  <c:v>30</c:v>
                </c:pt>
                <c:pt idx="8">
                  <c:v>445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B6D-4B67-8522-F3C49EC3FAC0}"/>
            </c:ext>
          </c:extLst>
        </c:ser>
        <c:ser>
          <c:idx val="1"/>
          <c:order val="1"/>
          <c:tx>
            <c:strRef>
              <c:f>Tilgang!$F$14</c:f>
              <c:strCache>
                <c:ptCount val="1"/>
                <c:pt idx="0">
                  <c:v>GF2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dLbl>
              <c:idx val="8"/>
              <c:layout>
                <c:manualLayout>
                  <c:x val="-5.3765209020253729E-3"/>
                  <c:y val="6.009180496873208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4B6D-4B67-8522-F3C49EC3FAC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trendline>
            <c:spPr>
              <a:ln w="19050" cap="rnd">
                <a:solidFill>
                  <a:schemeClr val="accent2"/>
                </a:solidFill>
                <a:prstDash val="sysDot"/>
              </a:ln>
              <a:effectLst/>
            </c:spPr>
            <c:trendlineType val="linear"/>
            <c:dispRSqr val="0"/>
            <c:dispEq val="0"/>
          </c:trendline>
          <c:cat>
            <c:numRef>
              <c:f>Tilgang!$G$12:$P$12</c:f>
              <c:numCache>
                <c:formatCode>mmm\-yy</c:formatCode>
                <c:ptCount val="10"/>
                <c:pt idx="0">
                  <c:v>43678</c:v>
                </c:pt>
                <c:pt idx="1">
                  <c:v>43831</c:v>
                </c:pt>
                <c:pt idx="2">
                  <c:v>44044</c:v>
                </c:pt>
                <c:pt idx="3">
                  <c:v>44197</c:v>
                </c:pt>
                <c:pt idx="4">
                  <c:v>44409</c:v>
                </c:pt>
                <c:pt idx="5">
                  <c:v>44562</c:v>
                </c:pt>
                <c:pt idx="6">
                  <c:v>44774</c:v>
                </c:pt>
                <c:pt idx="7">
                  <c:v>44927</c:v>
                </c:pt>
                <c:pt idx="8">
                  <c:v>45139</c:v>
                </c:pt>
                <c:pt idx="9">
                  <c:v>45292</c:v>
                </c:pt>
              </c:numCache>
            </c:numRef>
          </c:cat>
          <c:val>
            <c:numRef>
              <c:f>Tilgang!$G$14:$P$14</c:f>
              <c:numCache>
                <c:formatCode>General</c:formatCode>
                <c:ptCount val="10"/>
                <c:pt idx="0">
                  <c:v>647</c:v>
                </c:pt>
                <c:pt idx="1">
                  <c:v>790</c:v>
                </c:pt>
                <c:pt idx="2">
                  <c:v>646</c:v>
                </c:pt>
                <c:pt idx="3">
                  <c:v>843</c:v>
                </c:pt>
                <c:pt idx="4">
                  <c:v>575</c:v>
                </c:pt>
                <c:pt idx="5">
                  <c:v>732</c:v>
                </c:pt>
                <c:pt idx="6">
                  <c:v>512</c:v>
                </c:pt>
                <c:pt idx="7">
                  <c:v>605</c:v>
                </c:pt>
                <c:pt idx="8">
                  <c:v>478</c:v>
                </c:pt>
                <c:pt idx="9">
                  <c:v>718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B6D-4B67-8522-F3C49EC3FAC0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smooth val="0"/>
        <c:axId val="1794465503"/>
        <c:axId val="1794460095"/>
      </c:lineChart>
      <c:dateAx>
        <c:axId val="1794465503"/>
        <c:scaling>
          <c:orientation val="minMax"/>
        </c:scaling>
        <c:delete val="0"/>
        <c:axPos val="b"/>
        <c:numFmt formatCode="mmm\-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3000000" spcFirstLastPara="1" vertOverflow="ellipsis" wrap="square" anchor="ctr" anchorCtr="1"/>
          <a:lstStyle/>
          <a:p>
            <a:pPr>
              <a:defRPr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1794460095"/>
        <c:crosses val="autoZero"/>
        <c:auto val="1"/>
        <c:lblOffset val="100"/>
        <c:baseTimeUnit val="months"/>
        <c:majorUnit val="1"/>
        <c:majorTimeUnit val="months"/>
        <c:minorUnit val="1"/>
        <c:minorTimeUnit val="months"/>
      </c:dateAx>
      <c:valAx>
        <c:axId val="179446009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179446550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a-DK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da-DK"/>
    </a:p>
  </c:txPr>
  <c:externalData r:id="rId3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a-D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da-DK" sz="1400" b="0" i="0" baseline="0" dirty="0">
                <a:effectLst/>
              </a:rPr>
              <a:t>Ansøgning til HTX – afdeling </a:t>
            </a:r>
            <a:endParaRPr lang="da-DK" sz="1400" b="0" dirty="0">
              <a:effectLst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a-DK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'Ark1'!$W$37</c:f>
              <c:strCache>
                <c:ptCount val="1"/>
                <c:pt idx="0">
                  <c:v>HCØ Ballerup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'Ark1'!$X$36:$AC$36</c:f>
              <c:numCache>
                <c:formatCode>General</c:formatCode>
                <c:ptCount val="6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</c:numCache>
            </c:numRef>
          </c:cat>
          <c:val>
            <c:numRef>
              <c:f>'Ark1'!$X$37:$AC$37</c:f>
              <c:numCache>
                <c:formatCode>General</c:formatCode>
                <c:ptCount val="6"/>
                <c:pt idx="0">
                  <c:v>106</c:v>
                </c:pt>
                <c:pt idx="1">
                  <c:v>93</c:v>
                </c:pt>
                <c:pt idx="2">
                  <c:v>95</c:v>
                </c:pt>
                <c:pt idx="3">
                  <c:v>95</c:v>
                </c:pt>
                <c:pt idx="4">
                  <c:v>73</c:v>
                </c:pt>
                <c:pt idx="5">
                  <c:v>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492-4DD3-887F-6BFB769CB0AD}"/>
            </c:ext>
          </c:extLst>
        </c:ser>
        <c:ser>
          <c:idx val="1"/>
          <c:order val="1"/>
          <c:tx>
            <c:strRef>
              <c:f>'Ark1'!$W$38</c:f>
              <c:strCache>
                <c:ptCount val="1"/>
                <c:pt idx="0">
                  <c:v>HCØ Frederiksberg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'Ark1'!$X$36:$AC$36</c:f>
              <c:numCache>
                <c:formatCode>General</c:formatCode>
                <c:ptCount val="6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</c:numCache>
            </c:numRef>
          </c:cat>
          <c:val>
            <c:numRef>
              <c:f>'Ark1'!$X$38:$AC$38</c:f>
              <c:numCache>
                <c:formatCode>General</c:formatCode>
                <c:ptCount val="6"/>
                <c:pt idx="0">
                  <c:v>119</c:v>
                </c:pt>
                <c:pt idx="1">
                  <c:v>81</c:v>
                </c:pt>
                <c:pt idx="2">
                  <c:v>114</c:v>
                </c:pt>
                <c:pt idx="3">
                  <c:v>85</c:v>
                </c:pt>
                <c:pt idx="4">
                  <c:v>97</c:v>
                </c:pt>
                <c:pt idx="5">
                  <c:v>102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492-4DD3-887F-6BFB769CB0AD}"/>
            </c:ext>
          </c:extLst>
        </c:ser>
        <c:ser>
          <c:idx val="2"/>
          <c:order val="2"/>
          <c:tx>
            <c:strRef>
              <c:f>'Ark1'!$W$39</c:f>
              <c:strCache>
                <c:ptCount val="1"/>
                <c:pt idx="0">
                  <c:v>HCØ Lyngby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'Ark1'!$X$36:$AC$36</c:f>
              <c:numCache>
                <c:formatCode>General</c:formatCode>
                <c:ptCount val="6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</c:numCache>
            </c:numRef>
          </c:cat>
          <c:val>
            <c:numRef>
              <c:f>'Ark1'!$X$39:$AC$39</c:f>
              <c:numCache>
                <c:formatCode>General</c:formatCode>
                <c:ptCount val="6"/>
                <c:pt idx="0">
                  <c:v>268</c:v>
                </c:pt>
                <c:pt idx="1">
                  <c:v>285</c:v>
                </c:pt>
                <c:pt idx="2">
                  <c:v>300</c:v>
                </c:pt>
                <c:pt idx="3">
                  <c:v>254</c:v>
                </c:pt>
                <c:pt idx="4">
                  <c:v>207</c:v>
                </c:pt>
                <c:pt idx="5">
                  <c:v>227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492-4DD3-887F-6BFB769CB0AD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2075482719"/>
        <c:axId val="2075483135"/>
      </c:barChart>
      <c:catAx>
        <c:axId val="207548271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2075483135"/>
        <c:crosses val="autoZero"/>
        <c:auto val="1"/>
        <c:lblAlgn val="ctr"/>
        <c:lblOffset val="100"/>
        <c:noMultiLvlLbl val="0"/>
      </c:catAx>
      <c:valAx>
        <c:axId val="207548313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207548271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a-DK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da-DK"/>
    </a:p>
  </c:txPr>
  <c:externalData r:id="rId3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a-D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algn="ctr" rtl="0">
              <a:defRPr lang="da-DK" sz="1600" b="0" i="0" u="none" strike="noStrike" kern="1200" spc="0" baseline="0" dirty="0" smtClean="0">
                <a:solidFill>
                  <a:srgbClr val="000000">
                    <a:lumMod val="65000"/>
                    <a:lumOff val="35000"/>
                  </a:srgbClr>
                </a:solidFill>
                <a:latin typeface="+mn-lt"/>
                <a:ea typeface="+mn-ea"/>
                <a:cs typeface="+mn-cs"/>
              </a:defRPr>
            </a:pPr>
            <a:r>
              <a:rPr lang="da-DK" sz="1600" b="0" i="0" u="none" strike="noStrike" kern="1200" spc="0" baseline="0" dirty="0">
                <a:solidFill>
                  <a:srgbClr val="000000">
                    <a:lumMod val="65000"/>
                    <a:lumOff val="35000"/>
                  </a:srgbClr>
                </a:solidFill>
                <a:latin typeface="+mn-lt"/>
                <a:ea typeface="+mn-ea"/>
                <a:cs typeface="+mn-cs"/>
              </a:rPr>
              <a:t>Ansøgning til HTX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ctr" rtl="0">
            <a:defRPr lang="da-DK" sz="1600" b="0" i="0" u="none" strike="noStrike" kern="1200" spc="0" baseline="0" dirty="0" smtClean="0">
              <a:solidFill>
                <a:srgbClr val="000000">
                  <a:lumMod val="65000"/>
                  <a:lumOff val="35000"/>
                </a:srgbClr>
              </a:solidFill>
              <a:latin typeface="+mn-lt"/>
              <a:ea typeface="+mn-ea"/>
              <a:cs typeface="+mn-cs"/>
            </a:defRPr>
          </a:pPr>
          <a:endParaRPr lang="da-DK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'Ark1'!$N$33</c:f>
              <c:strCache>
                <c:ptCount val="1"/>
                <c:pt idx="0">
                  <c:v>2020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7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'Ark1'!$M$34:$M$40</c:f>
              <c:strCache>
                <c:ptCount val="7"/>
                <c:pt idx="0">
                  <c:v>NEXT UDDANNELSE KØBENHAVN</c:v>
                </c:pt>
                <c:pt idx="1">
                  <c:v>Roskilde Tekniske Skole</c:v>
                </c:pt>
                <c:pt idx="2">
                  <c:v>Syddansk Erhvervsskole Odense-Vejle</c:v>
                </c:pt>
                <c:pt idx="3">
                  <c:v>H.C. Ørsted Gymnasiet</c:v>
                </c:pt>
                <c:pt idx="4">
                  <c:v>U/NORD</c:v>
                </c:pt>
                <c:pt idx="5">
                  <c:v>Zealand Business College</c:v>
                </c:pt>
                <c:pt idx="6">
                  <c:v>AARHUS TECH</c:v>
                </c:pt>
              </c:strCache>
            </c:strRef>
          </c:cat>
          <c:val>
            <c:numRef>
              <c:f>'Ark1'!$N$34:$N$40</c:f>
              <c:numCache>
                <c:formatCode>General</c:formatCode>
                <c:ptCount val="7"/>
                <c:pt idx="0" formatCode="#,##0">
                  <c:v>729</c:v>
                </c:pt>
                <c:pt idx="1">
                  <c:v>162</c:v>
                </c:pt>
                <c:pt idx="2">
                  <c:v>364</c:v>
                </c:pt>
                <c:pt idx="3">
                  <c:v>459</c:v>
                </c:pt>
                <c:pt idx="4">
                  <c:v>285</c:v>
                </c:pt>
                <c:pt idx="5">
                  <c:v>182</c:v>
                </c:pt>
                <c:pt idx="6">
                  <c:v>313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656-46F0-A438-63C201EEB5B3}"/>
            </c:ext>
          </c:extLst>
        </c:ser>
        <c:ser>
          <c:idx val="1"/>
          <c:order val="1"/>
          <c:tx>
            <c:strRef>
              <c:f>'Ark1'!$O$33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7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'Ark1'!$M$34:$M$40</c:f>
              <c:strCache>
                <c:ptCount val="7"/>
                <c:pt idx="0">
                  <c:v>NEXT UDDANNELSE KØBENHAVN</c:v>
                </c:pt>
                <c:pt idx="1">
                  <c:v>Roskilde Tekniske Skole</c:v>
                </c:pt>
                <c:pt idx="2">
                  <c:v>Syddansk Erhvervsskole Odense-Vejle</c:v>
                </c:pt>
                <c:pt idx="3">
                  <c:v>H.C. Ørsted Gymnasiet</c:v>
                </c:pt>
                <c:pt idx="4">
                  <c:v>U/NORD</c:v>
                </c:pt>
                <c:pt idx="5">
                  <c:v>Zealand Business College</c:v>
                </c:pt>
                <c:pt idx="6">
                  <c:v>AARHUS TECH</c:v>
                </c:pt>
              </c:strCache>
            </c:strRef>
          </c:cat>
          <c:val>
            <c:numRef>
              <c:f>'Ark1'!$O$34:$O$40</c:f>
              <c:numCache>
                <c:formatCode>General</c:formatCode>
                <c:ptCount val="7"/>
                <c:pt idx="0" formatCode="#,##0">
                  <c:v>750</c:v>
                </c:pt>
                <c:pt idx="1">
                  <c:v>161</c:v>
                </c:pt>
                <c:pt idx="2">
                  <c:v>360</c:v>
                </c:pt>
                <c:pt idx="3">
                  <c:v>509</c:v>
                </c:pt>
                <c:pt idx="4">
                  <c:v>271</c:v>
                </c:pt>
                <c:pt idx="5">
                  <c:v>181</c:v>
                </c:pt>
                <c:pt idx="6">
                  <c:v>326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656-46F0-A438-63C201EEB5B3}"/>
            </c:ext>
          </c:extLst>
        </c:ser>
        <c:ser>
          <c:idx val="2"/>
          <c:order val="2"/>
          <c:tx>
            <c:strRef>
              <c:f>'Ark1'!$P$33</c:f>
              <c:strCache>
                <c:ptCount val="1"/>
                <c:pt idx="0">
                  <c:v>2022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7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'Ark1'!$M$34:$M$40</c:f>
              <c:strCache>
                <c:ptCount val="7"/>
                <c:pt idx="0">
                  <c:v>NEXT UDDANNELSE KØBENHAVN</c:v>
                </c:pt>
                <c:pt idx="1">
                  <c:v>Roskilde Tekniske Skole</c:v>
                </c:pt>
                <c:pt idx="2">
                  <c:v>Syddansk Erhvervsskole Odense-Vejle</c:v>
                </c:pt>
                <c:pt idx="3">
                  <c:v>H.C. Ørsted Gymnasiet</c:v>
                </c:pt>
                <c:pt idx="4">
                  <c:v>U/NORD</c:v>
                </c:pt>
                <c:pt idx="5">
                  <c:v>Zealand Business College</c:v>
                </c:pt>
                <c:pt idx="6">
                  <c:v>AARHUS TECH</c:v>
                </c:pt>
              </c:strCache>
            </c:strRef>
          </c:cat>
          <c:val>
            <c:numRef>
              <c:f>'Ark1'!$P$34:$P$40</c:f>
              <c:numCache>
                <c:formatCode>General</c:formatCode>
                <c:ptCount val="7"/>
                <c:pt idx="0" formatCode="#,##0">
                  <c:v>687</c:v>
                </c:pt>
                <c:pt idx="1">
                  <c:v>167</c:v>
                </c:pt>
                <c:pt idx="2">
                  <c:v>303</c:v>
                </c:pt>
                <c:pt idx="3">
                  <c:v>434</c:v>
                </c:pt>
                <c:pt idx="4">
                  <c:v>209</c:v>
                </c:pt>
                <c:pt idx="5">
                  <c:v>131</c:v>
                </c:pt>
                <c:pt idx="6">
                  <c:v>286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656-46F0-A438-63C201EEB5B3}"/>
            </c:ext>
          </c:extLst>
        </c:ser>
        <c:ser>
          <c:idx val="3"/>
          <c:order val="3"/>
          <c:tx>
            <c:strRef>
              <c:f>'Ark1'!$Q$33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7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'Ark1'!$M$34:$M$40</c:f>
              <c:strCache>
                <c:ptCount val="7"/>
                <c:pt idx="0">
                  <c:v>NEXT UDDANNELSE KØBENHAVN</c:v>
                </c:pt>
                <c:pt idx="1">
                  <c:v>Roskilde Tekniske Skole</c:v>
                </c:pt>
                <c:pt idx="2">
                  <c:v>Syddansk Erhvervsskole Odense-Vejle</c:v>
                </c:pt>
                <c:pt idx="3">
                  <c:v>H.C. Ørsted Gymnasiet</c:v>
                </c:pt>
                <c:pt idx="4">
                  <c:v>U/NORD</c:v>
                </c:pt>
                <c:pt idx="5">
                  <c:v>Zealand Business College</c:v>
                </c:pt>
                <c:pt idx="6">
                  <c:v>AARHUS TECH</c:v>
                </c:pt>
              </c:strCache>
            </c:strRef>
          </c:cat>
          <c:val>
            <c:numRef>
              <c:f>'Ark1'!$Q$34:$Q$40</c:f>
              <c:numCache>
                <c:formatCode>General</c:formatCode>
                <c:ptCount val="7"/>
                <c:pt idx="0" formatCode="#,##0">
                  <c:v>624</c:v>
                </c:pt>
                <c:pt idx="1">
                  <c:v>149</c:v>
                </c:pt>
                <c:pt idx="2">
                  <c:v>243</c:v>
                </c:pt>
                <c:pt idx="3">
                  <c:v>377</c:v>
                </c:pt>
                <c:pt idx="4">
                  <c:v>163</c:v>
                </c:pt>
                <c:pt idx="5">
                  <c:v>121</c:v>
                </c:pt>
                <c:pt idx="6">
                  <c:v>288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656-46F0-A438-63C201EEB5B3}"/>
            </c:ext>
          </c:extLst>
        </c:ser>
        <c:ser>
          <c:idx val="4"/>
          <c:order val="4"/>
          <c:tx>
            <c:strRef>
              <c:f>'Ark1'!$R$33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'Ark1'!$M$34:$M$40</c:f>
              <c:strCache>
                <c:ptCount val="7"/>
                <c:pt idx="0">
                  <c:v>NEXT UDDANNELSE KØBENHAVN</c:v>
                </c:pt>
                <c:pt idx="1">
                  <c:v>Roskilde Tekniske Skole</c:v>
                </c:pt>
                <c:pt idx="2">
                  <c:v>Syddansk Erhvervsskole Odense-Vejle</c:v>
                </c:pt>
                <c:pt idx="3">
                  <c:v>H.C. Ørsted Gymnasiet</c:v>
                </c:pt>
                <c:pt idx="4">
                  <c:v>U/NORD</c:v>
                </c:pt>
                <c:pt idx="5">
                  <c:v>Zealand Business College</c:v>
                </c:pt>
                <c:pt idx="6">
                  <c:v>AARHUS TECH</c:v>
                </c:pt>
              </c:strCache>
            </c:strRef>
          </c:cat>
          <c:val>
            <c:numRef>
              <c:f>'Ark1'!$R$34:$R$40</c:f>
              <c:numCache>
                <c:formatCode>General</c:formatCode>
                <c:ptCount val="7"/>
                <c:pt idx="0" formatCode="#,##0">
                  <c:v>546</c:v>
                </c:pt>
                <c:pt idx="1">
                  <c:v>131</c:v>
                </c:pt>
                <c:pt idx="2">
                  <c:v>197</c:v>
                </c:pt>
                <c:pt idx="3">
                  <c:v>422</c:v>
                </c:pt>
                <c:pt idx="4">
                  <c:v>168</c:v>
                </c:pt>
                <c:pt idx="5">
                  <c:v>94</c:v>
                </c:pt>
                <c:pt idx="6">
                  <c:v>250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656-46F0-A438-63C201EEB5B3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79837087"/>
        <c:axId val="79836671"/>
      </c:barChart>
      <c:catAx>
        <c:axId val="7983708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79836671"/>
        <c:crosses val="autoZero"/>
        <c:auto val="1"/>
        <c:lblAlgn val="ctr"/>
        <c:lblOffset val="100"/>
        <c:noMultiLvlLbl val="0"/>
      </c:catAx>
      <c:valAx>
        <c:axId val="7983667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7983708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a-DK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da-DK"/>
    </a:p>
  </c:txPr>
  <c:externalData r:id="rId3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a-D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32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da-DK"/>
              <a:t>Indgående ordinære aftaler på TEC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32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a-DK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'Indgående aftaler'!$B$4</c:f>
              <c:strCache>
                <c:ptCount val="1"/>
                <c:pt idx="0">
                  <c:v>2022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'Indgående aftaler'!$C$3:$N$3</c:f>
              <c:strCache>
                <c:ptCount val="12"/>
                <c:pt idx="0">
                  <c:v>Januar</c:v>
                </c:pt>
                <c:pt idx="1">
                  <c:v>Februar</c:v>
                </c:pt>
                <c:pt idx="2">
                  <c:v>Marts</c:v>
                </c:pt>
                <c:pt idx="3">
                  <c:v>April</c:v>
                </c:pt>
                <c:pt idx="4">
                  <c:v>Maj</c:v>
                </c:pt>
                <c:pt idx="5">
                  <c:v>Juni</c:v>
                </c:pt>
                <c:pt idx="6">
                  <c:v>Juli</c:v>
                </c:pt>
                <c:pt idx="7">
                  <c:v>August</c:v>
                </c:pt>
                <c:pt idx="8">
                  <c:v>September</c:v>
                </c:pt>
                <c:pt idx="9">
                  <c:v>Oktober</c:v>
                </c:pt>
                <c:pt idx="10">
                  <c:v>November</c:v>
                </c:pt>
                <c:pt idx="11">
                  <c:v>December</c:v>
                </c:pt>
              </c:strCache>
            </c:strRef>
          </c:cat>
          <c:val>
            <c:numRef>
              <c:f>'Indgående aftaler'!$C$4:$N$4</c:f>
              <c:numCache>
                <c:formatCode>#,##0</c:formatCode>
                <c:ptCount val="12"/>
                <c:pt idx="0">
                  <c:v>223</c:v>
                </c:pt>
                <c:pt idx="1">
                  <c:v>181</c:v>
                </c:pt>
                <c:pt idx="2">
                  <c:v>231</c:v>
                </c:pt>
                <c:pt idx="3">
                  <c:v>139</c:v>
                </c:pt>
                <c:pt idx="4">
                  <c:v>180</c:v>
                </c:pt>
                <c:pt idx="5">
                  <c:v>197</c:v>
                </c:pt>
                <c:pt idx="6">
                  <c:v>104</c:v>
                </c:pt>
                <c:pt idx="7">
                  <c:v>167</c:v>
                </c:pt>
                <c:pt idx="8">
                  <c:v>213</c:v>
                </c:pt>
                <c:pt idx="9">
                  <c:v>263</c:v>
                </c:pt>
                <c:pt idx="10">
                  <c:v>179</c:v>
                </c:pt>
                <c:pt idx="11">
                  <c:v>170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121-492D-941F-7C21658C5DD0}"/>
            </c:ext>
          </c:extLst>
        </c:ser>
        <c:ser>
          <c:idx val="1"/>
          <c:order val="1"/>
          <c:tx>
            <c:strRef>
              <c:f>'Indgående aftaler'!$B$5</c:f>
              <c:strCache>
                <c:ptCount val="1"/>
                <c:pt idx="0">
                  <c:v>2023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'Indgående aftaler'!$C$3:$N$3</c:f>
              <c:strCache>
                <c:ptCount val="12"/>
                <c:pt idx="0">
                  <c:v>Januar</c:v>
                </c:pt>
                <c:pt idx="1">
                  <c:v>Februar</c:v>
                </c:pt>
                <c:pt idx="2">
                  <c:v>Marts</c:v>
                </c:pt>
                <c:pt idx="3">
                  <c:v>April</c:v>
                </c:pt>
                <c:pt idx="4">
                  <c:v>Maj</c:v>
                </c:pt>
                <c:pt idx="5">
                  <c:v>Juni</c:v>
                </c:pt>
                <c:pt idx="6">
                  <c:v>Juli</c:v>
                </c:pt>
                <c:pt idx="7">
                  <c:v>August</c:v>
                </c:pt>
                <c:pt idx="8">
                  <c:v>September</c:v>
                </c:pt>
                <c:pt idx="9">
                  <c:v>Oktober</c:v>
                </c:pt>
                <c:pt idx="10">
                  <c:v>November</c:v>
                </c:pt>
                <c:pt idx="11">
                  <c:v>December</c:v>
                </c:pt>
              </c:strCache>
            </c:strRef>
          </c:cat>
          <c:val>
            <c:numRef>
              <c:f>'Indgående aftaler'!$C$5:$N$5</c:f>
              <c:numCache>
                <c:formatCode>#,##0</c:formatCode>
                <c:ptCount val="12"/>
                <c:pt idx="0">
                  <c:v>197</c:v>
                </c:pt>
                <c:pt idx="1">
                  <c:v>166</c:v>
                </c:pt>
                <c:pt idx="2">
                  <c:v>215</c:v>
                </c:pt>
                <c:pt idx="3">
                  <c:v>139</c:v>
                </c:pt>
                <c:pt idx="4">
                  <c:v>195</c:v>
                </c:pt>
                <c:pt idx="5">
                  <c:v>201</c:v>
                </c:pt>
                <c:pt idx="6">
                  <c:v>92</c:v>
                </c:pt>
                <c:pt idx="7">
                  <c:v>173</c:v>
                </c:pt>
                <c:pt idx="8">
                  <c:v>157</c:v>
                </c:pt>
                <c:pt idx="9" formatCode="General">
                  <c:v>215</c:v>
                </c:pt>
                <c:pt idx="10">
                  <c:v>187</c:v>
                </c:pt>
                <c:pt idx="11">
                  <c:v>181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121-492D-941F-7C21658C5DD0}"/>
            </c:ext>
          </c:extLst>
        </c:ser>
        <c:ser>
          <c:idx val="2"/>
          <c:order val="2"/>
          <c:tx>
            <c:strRef>
              <c:f>'Indgående aftaler'!$B$6</c:f>
              <c:strCache>
                <c:ptCount val="1"/>
                <c:pt idx="0">
                  <c:v>2024</c:v>
                </c:pt>
              </c:strCache>
            </c:strRef>
          </c:tx>
          <c:spPr>
            <a:ln w="28575" cap="rnd">
              <a:solidFill>
                <a:srgbClr val="FA5050"/>
              </a:solidFill>
              <a:round/>
            </a:ln>
            <a:effectLst/>
          </c:spPr>
          <c:marker>
            <c:symbol val="none"/>
          </c:marker>
          <c:cat>
            <c:strRef>
              <c:f>'Indgående aftaler'!$C$3:$N$3</c:f>
              <c:strCache>
                <c:ptCount val="12"/>
                <c:pt idx="0">
                  <c:v>Januar</c:v>
                </c:pt>
                <c:pt idx="1">
                  <c:v>Februar</c:v>
                </c:pt>
                <c:pt idx="2">
                  <c:v>Marts</c:v>
                </c:pt>
                <c:pt idx="3">
                  <c:v>April</c:v>
                </c:pt>
                <c:pt idx="4">
                  <c:v>Maj</c:v>
                </c:pt>
                <c:pt idx="5">
                  <c:v>Juni</c:v>
                </c:pt>
                <c:pt idx="6">
                  <c:v>Juli</c:v>
                </c:pt>
                <c:pt idx="7">
                  <c:v>August</c:v>
                </c:pt>
                <c:pt idx="8">
                  <c:v>September</c:v>
                </c:pt>
                <c:pt idx="9">
                  <c:v>Oktober</c:v>
                </c:pt>
                <c:pt idx="10">
                  <c:v>November</c:v>
                </c:pt>
                <c:pt idx="11">
                  <c:v>December</c:v>
                </c:pt>
              </c:strCache>
            </c:strRef>
          </c:cat>
          <c:val>
            <c:numRef>
              <c:f>'Indgående aftaler'!$C$6:$N$6</c:f>
              <c:numCache>
                <c:formatCode>General</c:formatCode>
                <c:ptCount val="12"/>
                <c:pt idx="0">
                  <c:v>217</c:v>
                </c:pt>
                <c:pt idx="1">
                  <c:v>181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A67-445C-B40C-5BADE9E830F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103225712"/>
        <c:axId val="1103226128"/>
      </c:lineChart>
      <c:catAx>
        <c:axId val="11032257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1103226128"/>
        <c:crosses val="autoZero"/>
        <c:auto val="1"/>
        <c:lblAlgn val="ctr"/>
        <c:lblOffset val="100"/>
        <c:noMultiLvlLbl val="0"/>
      </c:catAx>
      <c:valAx>
        <c:axId val="11032261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1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da-DK"/>
            </a:p>
          </c:txPr>
        </c:title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1103225712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</c:dTable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100"/>
      </a:pPr>
      <a:endParaRPr lang="da-DK"/>
    </a:p>
  </c:txPr>
  <c:externalData r:id="rId3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a-D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da-DK" sz="1400" b="0" i="0" u="none" strike="noStrike" baseline="0" dirty="0">
                <a:effectLst/>
              </a:rPr>
              <a:t> Antal AMU </a:t>
            </a:r>
            <a:r>
              <a:rPr lang="da-DK" sz="1400" b="0" i="0" u="none" strike="noStrike" baseline="0" dirty="0" err="1">
                <a:effectLst/>
              </a:rPr>
              <a:t>deltagelser</a:t>
            </a:r>
            <a:r>
              <a:rPr lang="da-DK" sz="1400" b="0" i="0" u="none" strike="noStrike" baseline="0" dirty="0">
                <a:effectLst/>
              </a:rPr>
              <a:t> på TEC </a:t>
            </a:r>
            <a:endParaRPr lang="da-DK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a-DK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'Ark1'!$J$5</c:f>
              <c:strCache>
                <c:ptCount val="1"/>
                <c:pt idx="0">
                  <c:v>2019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'Ark1'!$K$4:$N$4</c:f>
              <c:strCache>
                <c:ptCount val="4"/>
                <c:pt idx="0">
                  <c:v>1. kvartal</c:v>
                </c:pt>
                <c:pt idx="1">
                  <c:v>2. kvartal</c:v>
                </c:pt>
                <c:pt idx="2">
                  <c:v>3. kvartal</c:v>
                </c:pt>
                <c:pt idx="3">
                  <c:v>4. kvartal</c:v>
                </c:pt>
              </c:strCache>
            </c:strRef>
          </c:cat>
          <c:val>
            <c:numRef>
              <c:f>'Ark1'!$K$5:$N$5</c:f>
              <c:numCache>
                <c:formatCode>#,##0</c:formatCode>
                <c:ptCount val="4"/>
                <c:pt idx="0">
                  <c:v>5163</c:v>
                </c:pt>
                <c:pt idx="1">
                  <c:v>4098</c:v>
                </c:pt>
                <c:pt idx="2">
                  <c:v>2539</c:v>
                </c:pt>
                <c:pt idx="3">
                  <c:v>5207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769-47C7-9010-A3F2502BC34A}"/>
            </c:ext>
          </c:extLst>
        </c:ser>
        <c:ser>
          <c:idx val="1"/>
          <c:order val="1"/>
          <c:tx>
            <c:strRef>
              <c:f>'Ark1'!$J$6</c:f>
              <c:strCache>
                <c:ptCount val="1"/>
                <c:pt idx="0">
                  <c:v>2020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'Ark1'!$K$4:$N$4</c:f>
              <c:strCache>
                <c:ptCount val="4"/>
                <c:pt idx="0">
                  <c:v>1. kvartal</c:v>
                </c:pt>
                <c:pt idx="1">
                  <c:v>2. kvartal</c:v>
                </c:pt>
                <c:pt idx="2">
                  <c:v>3. kvartal</c:v>
                </c:pt>
                <c:pt idx="3">
                  <c:v>4. kvartal</c:v>
                </c:pt>
              </c:strCache>
            </c:strRef>
          </c:cat>
          <c:val>
            <c:numRef>
              <c:f>'Ark1'!$K$6:$N$6</c:f>
              <c:numCache>
                <c:formatCode>#,##0</c:formatCode>
                <c:ptCount val="4"/>
                <c:pt idx="0">
                  <c:v>3684</c:v>
                </c:pt>
                <c:pt idx="1">
                  <c:v>1846</c:v>
                </c:pt>
                <c:pt idx="2">
                  <c:v>2975</c:v>
                </c:pt>
                <c:pt idx="3">
                  <c:v>3943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769-47C7-9010-A3F2502BC34A}"/>
            </c:ext>
          </c:extLst>
        </c:ser>
        <c:ser>
          <c:idx val="2"/>
          <c:order val="2"/>
          <c:tx>
            <c:strRef>
              <c:f>'Ark1'!$J$7</c:f>
              <c:strCache>
                <c:ptCount val="1"/>
                <c:pt idx="0">
                  <c:v>2021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'Ark1'!$K$4:$N$4</c:f>
              <c:strCache>
                <c:ptCount val="4"/>
                <c:pt idx="0">
                  <c:v>1. kvartal</c:v>
                </c:pt>
                <c:pt idx="1">
                  <c:v>2. kvartal</c:v>
                </c:pt>
                <c:pt idx="2">
                  <c:v>3. kvartal</c:v>
                </c:pt>
                <c:pt idx="3">
                  <c:v>4. kvartal</c:v>
                </c:pt>
              </c:strCache>
            </c:strRef>
          </c:cat>
          <c:val>
            <c:numRef>
              <c:f>'Ark1'!$K$7:$N$7</c:f>
              <c:numCache>
                <c:formatCode>#,##0</c:formatCode>
                <c:ptCount val="4"/>
                <c:pt idx="0">
                  <c:v>2817</c:v>
                </c:pt>
                <c:pt idx="1">
                  <c:v>3185</c:v>
                </c:pt>
                <c:pt idx="2">
                  <c:v>2030</c:v>
                </c:pt>
                <c:pt idx="3">
                  <c:v>3653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769-47C7-9010-A3F2502BC34A}"/>
            </c:ext>
          </c:extLst>
        </c:ser>
        <c:ser>
          <c:idx val="3"/>
          <c:order val="3"/>
          <c:tx>
            <c:strRef>
              <c:f>'Ark1'!$J$8</c:f>
              <c:strCache>
                <c:ptCount val="1"/>
                <c:pt idx="0">
                  <c:v>2022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'Ark1'!$K$4:$N$4</c:f>
              <c:strCache>
                <c:ptCount val="4"/>
                <c:pt idx="0">
                  <c:v>1. kvartal</c:v>
                </c:pt>
                <c:pt idx="1">
                  <c:v>2. kvartal</c:v>
                </c:pt>
                <c:pt idx="2">
                  <c:v>3. kvartal</c:v>
                </c:pt>
                <c:pt idx="3">
                  <c:v>4. kvartal</c:v>
                </c:pt>
              </c:strCache>
            </c:strRef>
          </c:cat>
          <c:val>
            <c:numRef>
              <c:f>'Ark1'!$K$8:$N$8</c:f>
              <c:numCache>
                <c:formatCode>#,##0</c:formatCode>
                <c:ptCount val="4"/>
                <c:pt idx="0">
                  <c:v>4357</c:v>
                </c:pt>
                <c:pt idx="1">
                  <c:v>3065</c:v>
                </c:pt>
                <c:pt idx="2">
                  <c:v>1768</c:v>
                </c:pt>
                <c:pt idx="3">
                  <c:v>3990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5769-47C7-9010-A3F2502BC34A}"/>
            </c:ext>
          </c:extLst>
        </c:ser>
        <c:ser>
          <c:idx val="4"/>
          <c:order val="4"/>
          <c:tx>
            <c:strRef>
              <c:f>'Ark1'!$J$9</c:f>
              <c:strCache>
                <c:ptCount val="1"/>
                <c:pt idx="0">
                  <c:v>2023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'Ark1'!$K$4:$N$4</c:f>
              <c:strCache>
                <c:ptCount val="4"/>
                <c:pt idx="0">
                  <c:v>1. kvartal</c:v>
                </c:pt>
                <c:pt idx="1">
                  <c:v>2. kvartal</c:v>
                </c:pt>
                <c:pt idx="2">
                  <c:v>3. kvartal</c:v>
                </c:pt>
                <c:pt idx="3">
                  <c:v>4. kvartal</c:v>
                </c:pt>
              </c:strCache>
            </c:strRef>
          </c:cat>
          <c:val>
            <c:numRef>
              <c:f>'Ark1'!$K$9:$N$9</c:f>
              <c:numCache>
                <c:formatCode>#,##0</c:formatCode>
                <c:ptCount val="4"/>
                <c:pt idx="0">
                  <c:v>5154</c:v>
                </c:pt>
                <c:pt idx="1">
                  <c:v>3456</c:v>
                </c:pt>
                <c:pt idx="2">
                  <c:v>1966</c:v>
                </c:pt>
                <c:pt idx="3">
                  <c:v>3951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5769-47C7-9010-A3F2502BC34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817117711"/>
        <c:axId val="817115215"/>
      </c:lineChart>
      <c:catAx>
        <c:axId val="81711771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817115215"/>
        <c:crosses val="autoZero"/>
        <c:auto val="1"/>
        <c:lblAlgn val="ctr"/>
        <c:lblOffset val="100"/>
        <c:noMultiLvlLbl val="0"/>
      </c:catAx>
      <c:valAx>
        <c:axId val="81711521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81711771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a-DK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da-DK"/>
    </a:p>
  </c:txPr>
  <c:externalData r:id="rId3">
    <c:autoUpdate val="0"/>
  </c:externalData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a-D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26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da-DK" sz="1400" b="1" dirty="0"/>
              <a:t>Samlet antal </a:t>
            </a:r>
            <a:r>
              <a:rPr lang="da-DK" sz="1400" b="1" dirty="0" err="1"/>
              <a:t>kursusdeltagelser</a:t>
            </a:r>
            <a:r>
              <a:rPr lang="da-DK" sz="1400" b="1" dirty="0"/>
              <a:t> for alle godkendte</a:t>
            </a:r>
            <a:r>
              <a:rPr lang="da-DK" sz="1400" b="1" baseline="0" dirty="0"/>
              <a:t> FKB</a:t>
            </a:r>
            <a:r>
              <a:rPr lang="da-DK" sz="1400" b="1" dirty="0"/>
              <a:t> </a:t>
            </a:r>
          </a:p>
        </c:rich>
      </c:tx>
      <c:layout>
        <c:manualLayout>
          <c:xMode val="edge"/>
          <c:yMode val="edge"/>
          <c:x val="0.31214004089182529"/>
          <c:y val="1.834161032598962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6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a-DK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'Ark1'!$C$5</c:f>
              <c:strCache>
                <c:ptCount val="1"/>
                <c:pt idx="0">
                  <c:v>Hotel- og Restaurantskolen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5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'Ark1'!$E$4:$I$4</c:f>
              <c:numCache>
                <c:formatCode>General</c:formatCode>
                <c:ptCount val="5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</c:numCache>
            </c:numRef>
          </c:cat>
          <c:val>
            <c:numRef>
              <c:f>'Ark1'!$E$5:$I$5</c:f>
              <c:numCache>
                <c:formatCode>#,##0</c:formatCode>
                <c:ptCount val="5"/>
                <c:pt idx="0">
                  <c:v>3105</c:v>
                </c:pt>
                <c:pt idx="1">
                  <c:v>3200</c:v>
                </c:pt>
                <c:pt idx="2">
                  <c:v>1146</c:v>
                </c:pt>
                <c:pt idx="3">
                  <c:v>1495</c:v>
                </c:pt>
                <c:pt idx="4">
                  <c:v>1750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BB4-445B-B9F6-C37A80C0D750}"/>
            </c:ext>
          </c:extLst>
        </c:ser>
        <c:ser>
          <c:idx val="1"/>
          <c:order val="1"/>
          <c:tx>
            <c:strRef>
              <c:f>'Ark1'!$C$6</c:f>
              <c:strCache>
                <c:ptCount val="1"/>
                <c:pt idx="0">
                  <c:v>NEXT UDDANNELSE KØBENHAVN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5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'Ark1'!$E$4:$I$4</c:f>
              <c:numCache>
                <c:formatCode>General</c:formatCode>
                <c:ptCount val="5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</c:numCache>
            </c:numRef>
          </c:cat>
          <c:val>
            <c:numRef>
              <c:f>'Ark1'!$E$6:$I$6</c:f>
              <c:numCache>
                <c:formatCode>#,##0</c:formatCode>
                <c:ptCount val="5"/>
                <c:pt idx="0">
                  <c:v>9478</c:v>
                </c:pt>
                <c:pt idx="1">
                  <c:v>6386</c:v>
                </c:pt>
                <c:pt idx="2">
                  <c:v>5615</c:v>
                </c:pt>
                <c:pt idx="3">
                  <c:v>6889</c:v>
                </c:pt>
                <c:pt idx="4">
                  <c:v>7444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BB4-445B-B9F6-C37A80C0D750}"/>
            </c:ext>
          </c:extLst>
        </c:ser>
        <c:ser>
          <c:idx val="2"/>
          <c:order val="2"/>
          <c:tx>
            <c:strRef>
              <c:f>'Ark1'!$C$7</c:f>
              <c:strCache>
                <c:ptCount val="1"/>
                <c:pt idx="0">
                  <c:v>SOSU H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5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'Ark1'!$E$4:$I$4</c:f>
              <c:numCache>
                <c:formatCode>General</c:formatCode>
                <c:ptCount val="5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</c:numCache>
            </c:numRef>
          </c:cat>
          <c:val>
            <c:numRef>
              <c:f>'Ark1'!$E$7:$I$7</c:f>
              <c:numCache>
                <c:formatCode>#,##0</c:formatCode>
                <c:ptCount val="5"/>
                <c:pt idx="0">
                  <c:v>6147</c:v>
                </c:pt>
                <c:pt idx="1">
                  <c:v>2973</c:v>
                </c:pt>
                <c:pt idx="2">
                  <c:v>3681</c:v>
                </c:pt>
                <c:pt idx="3">
                  <c:v>4970</c:v>
                </c:pt>
                <c:pt idx="4">
                  <c:v>5271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BB4-445B-B9F6-C37A80C0D750}"/>
            </c:ext>
          </c:extLst>
        </c:ser>
        <c:ser>
          <c:idx val="3"/>
          <c:order val="3"/>
          <c:tx>
            <c:strRef>
              <c:f>'Ark1'!$C$8</c:f>
              <c:strCache>
                <c:ptCount val="1"/>
                <c:pt idx="0">
                  <c:v>TEC, Technical Education Copenhagen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5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'Ark1'!$E$4:$I$4</c:f>
              <c:numCache>
                <c:formatCode>General</c:formatCode>
                <c:ptCount val="5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</c:numCache>
            </c:numRef>
          </c:cat>
          <c:val>
            <c:numRef>
              <c:f>'Ark1'!$E$8:$I$8</c:f>
              <c:numCache>
                <c:formatCode>#,##0</c:formatCode>
                <c:ptCount val="5"/>
                <c:pt idx="0">
                  <c:v>17007</c:v>
                </c:pt>
                <c:pt idx="1">
                  <c:v>12448</c:v>
                </c:pt>
                <c:pt idx="2">
                  <c:v>11685</c:v>
                </c:pt>
                <c:pt idx="3">
                  <c:v>13180</c:v>
                </c:pt>
                <c:pt idx="4">
                  <c:v>14527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BB4-445B-B9F6-C37A80C0D750}"/>
            </c:ext>
          </c:extLst>
        </c:ser>
        <c:ser>
          <c:idx val="4"/>
          <c:order val="4"/>
          <c:tx>
            <c:strRef>
              <c:f>'Ark1'!$C$9</c:f>
              <c:strCache>
                <c:ptCount val="1"/>
                <c:pt idx="0">
                  <c:v>U/NORD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5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a-DK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'Ark1'!$E$4:$I$4</c:f>
              <c:numCache>
                <c:formatCode>General</c:formatCode>
                <c:ptCount val="5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</c:numCache>
            </c:numRef>
          </c:cat>
          <c:val>
            <c:numRef>
              <c:f>'Ark1'!$E$9:$I$9</c:f>
              <c:numCache>
                <c:formatCode>#,##0</c:formatCode>
                <c:ptCount val="5"/>
                <c:pt idx="0">
                  <c:v>8453</c:v>
                </c:pt>
                <c:pt idx="1">
                  <c:v>4911</c:v>
                </c:pt>
                <c:pt idx="2">
                  <c:v>5602</c:v>
                </c:pt>
                <c:pt idx="3">
                  <c:v>6201</c:v>
                </c:pt>
                <c:pt idx="4">
                  <c:v>7079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BB4-445B-B9F6-C37A80C0D750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613142880"/>
        <c:axId val="1613156192"/>
      </c:barChart>
      <c:catAx>
        <c:axId val="16131428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1613156192"/>
        <c:crosses val="autoZero"/>
        <c:auto val="1"/>
        <c:lblAlgn val="ctr"/>
        <c:lblOffset val="100"/>
        <c:noMultiLvlLbl val="0"/>
      </c:catAx>
      <c:valAx>
        <c:axId val="16131561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16131428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5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a-DK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050"/>
      </a:pPr>
      <a:endParaRPr lang="da-DK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1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4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5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587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 cap="none" spc="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bg1"/>
    </cs:fontRef>
    <cs:spPr>
      <a:solidFill>
        <a:schemeClr val="tx1">
          <a:lumMod val="50000"/>
          <a:lumOff val="50000"/>
        </a:schemeClr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>
            <a:alpha val="70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 baseline="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2128" b="0" i="0" kern="1200" cap="none" spc="5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587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 spc="20" baseline="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3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b="0" kern="1200" cap="none" spc="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dk1">
          <a:lumMod val="15000"/>
          <a:lumOff val="85000"/>
        </a:schemeClr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8100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8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2200" b="0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round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1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587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 cap="none" spc="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bg1"/>
    </cs:fontRef>
    <cs:spPr>
      <a:solidFill>
        <a:schemeClr val="tx1">
          <a:lumMod val="50000"/>
          <a:lumOff val="50000"/>
        </a:schemeClr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>
            <a:alpha val="70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 baseline="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2128" b="0" i="0" kern="1200" cap="none" spc="5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587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 spc="20" baseline="0"/>
  </cs:valueAxis>
  <cs:wall>
    <cs:lnRef idx="0"/>
    <cs:fillRef idx="0"/>
    <cs:effectRef idx="0"/>
    <cs:fontRef idx="minor">
      <a:schemeClr val="dk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23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b="0" kern="1200" cap="none" spc="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dk1">
          <a:lumMod val="15000"/>
          <a:lumOff val="85000"/>
        </a:schemeClr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8100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8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2200" b="0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round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03BF13-656C-43EE-A7EA-6715F5B58E54}" type="datetimeFigureOut">
              <a:rPr lang="da-DK" smtClean="0"/>
              <a:t>21-09-2026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99209E-26D8-4BA0-A70D-14CA43C26BD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5860830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C4C12E-DE25-4809-A1CF-E2149A344731}" type="datetimeFigureOut">
              <a:rPr lang="da-DK" smtClean="0"/>
              <a:t>21-09-2026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B24434-60B0-41DD-A9D1-B30919FA936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125080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Februar 2023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B24434-60B0-41DD-A9D1-B30919FA9362}" type="slidenum">
              <a:rPr lang="da-DK" smtClean="0"/>
              <a:t>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717790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dirty="0"/>
              <a:t>Februar 2023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B24434-60B0-41DD-A9D1-B30919FA9362}" type="slidenum">
              <a:rPr lang="da-DK" smtClean="0"/>
              <a:t>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880539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dirty="0"/>
              <a:t>Februar 2023</a:t>
            </a:r>
          </a:p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B24434-60B0-41DD-A9D1-B30919FA9362}" type="slidenum">
              <a:rPr lang="da-DK" smtClean="0"/>
              <a:t>5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314873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dirty="0"/>
              <a:t>Februar 2023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B24434-60B0-41DD-A9D1-B30919FA9362}" type="slidenum">
              <a:rPr lang="da-DK" smtClean="0"/>
              <a:t>6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080622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dirty="0"/>
              <a:t>Februar 2023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B24434-60B0-41DD-A9D1-B30919FA9362}" type="slidenum">
              <a:rPr lang="da-DK" smtClean="0"/>
              <a:t>7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9901951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Februar 2023 (opdateres maj)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142172-561C-498F-A16F-0ECF3FE32495}" type="slidenum">
              <a:rPr lang="da-DK" smtClean="0"/>
              <a:t>8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6461969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dirty="0"/>
              <a:t>Maj 2023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142172-561C-498F-A16F-0ECF3FE32495}" type="slidenum">
              <a:rPr lang="da-DK" smtClean="0"/>
              <a:t>9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5896561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dirty="0"/>
              <a:t>Maj 2023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B24434-60B0-41DD-A9D1-B30919FA9362}" type="slidenum">
              <a:rPr lang="da-DK" smtClean="0"/>
              <a:t>10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5699134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dirty="0"/>
              <a:t>Juni 2023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142172-561C-498F-A16F-0ECF3FE32495}" type="slidenum">
              <a:rPr lang="da-DK" smtClean="0"/>
              <a:t>11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15726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April 2023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B24434-60B0-41DD-A9D1-B30919FA9362}" type="slidenum">
              <a:rPr lang="da-DK" smtClean="0"/>
              <a:t>14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6115100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April 2023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B24434-60B0-41DD-A9D1-B30919FA9362}" type="slidenum">
              <a:rPr lang="da-DK" smtClean="0"/>
              <a:t>15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2849904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April 2023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B24434-60B0-41DD-A9D1-B30919FA9362}" type="slidenum">
              <a:rPr lang="da-DK" smtClean="0"/>
              <a:t>16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5982454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April 2023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B24434-60B0-41DD-A9D1-B30919FA9362}" type="slidenum">
              <a:rPr lang="da-DK" smtClean="0"/>
              <a:t>17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1816857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April 2023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B24434-60B0-41DD-A9D1-B30919FA9362}" type="slidenum">
              <a:rPr lang="da-DK" smtClean="0"/>
              <a:t>18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1024378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Maj 2023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B24434-60B0-41DD-A9D1-B30919FA9362}" type="slidenum">
              <a:rPr lang="da-DK" smtClean="0"/>
              <a:t>19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8670824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dirty="0"/>
              <a:t>April 2023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B24434-60B0-41DD-A9D1-B30919FA9362}" type="slidenum">
              <a:rPr lang="da-DK" smtClean="0"/>
              <a:t>22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0230052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dirty="0"/>
              <a:t>April 2023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B24434-60B0-41DD-A9D1-B30919FA9362}" type="slidenum">
              <a:rPr lang="da-DK" smtClean="0"/>
              <a:t>23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6584779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dirty="0"/>
              <a:t>April 2023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B24434-60B0-41DD-A9D1-B30919FA9362}" type="slidenum">
              <a:rPr lang="da-DK" smtClean="0"/>
              <a:t>24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5233933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dirty="0"/>
              <a:t>April 2023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B24434-60B0-41DD-A9D1-B30919FA9362}" type="slidenum">
              <a:rPr lang="da-DK" smtClean="0"/>
              <a:t>25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8253847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dirty="0"/>
              <a:t>April 2023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B24434-60B0-41DD-A9D1-B30919FA9362}" type="slidenum">
              <a:rPr lang="da-DK" smtClean="0"/>
              <a:t>26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6006029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April 2023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B24434-60B0-41DD-A9D1-B30919FA9362}" type="slidenum">
              <a:rPr lang="da-DK" smtClean="0"/>
              <a:t>27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0495777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dirty="0"/>
              <a:t>April 2023</a:t>
            </a:r>
          </a:p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B24434-60B0-41DD-A9D1-B30919FA9362}" type="slidenum">
              <a:rPr lang="da-DK" smtClean="0"/>
              <a:t>29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844234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dirty="0"/>
              <a:t>April 2023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B24434-60B0-41DD-A9D1-B30919FA9362}" type="slidenum">
              <a:rPr lang="da-DK" smtClean="0"/>
              <a:t>30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3123745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April 2023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B24434-60B0-41DD-A9D1-B30919FA9362}" type="slidenum">
              <a:rPr lang="da-DK" smtClean="0"/>
              <a:t>32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6742223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April 2023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B24434-60B0-41DD-A9D1-B30919FA9362}" type="slidenum">
              <a:rPr lang="da-DK" smtClean="0"/>
              <a:t>33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0321912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April 2023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B24434-60B0-41DD-A9D1-B30919FA9362}" type="slidenum">
              <a:rPr lang="da-DK" smtClean="0"/>
              <a:t>34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942985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dirty="0"/>
              <a:t>April 2023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B24434-60B0-41DD-A9D1-B30919FA9362}" type="slidenum">
              <a:rPr lang="da-DK" smtClean="0"/>
              <a:t>35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4764620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April 2023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B24434-60B0-41DD-A9D1-B30919FA9362}" type="slidenum">
              <a:rPr lang="da-DK" smtClean="0"/>
              <a:t>37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8193824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April 2023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B24434-60B0-41DD-A9D1-B30919FA9362}" type="slidenum">
              <a:rPr lang="da-DK" smtClean="0"/>
              <a:t>38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7435257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April 2023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B24434-60B0-41DD-A9D1-B30919FA9362}" type="slidenum">
              <a:rPr lang="da-DK" smtClean="0"/>
              <a:t>40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7123659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dirty="0"/>
              <a:t>April 2023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B24434-60B0-41DD-A9D1-B30919FA9362}" type="slidenum">
              <a:rPr lang="da-DK" smtClean="0"/>
              <a:t>41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9565170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Juni 2023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B24434-60B0-41DD-A9D1-B30919FA9362}" type="slidenum">
              <a:rPr lang="da-DK" smtClean="0"/>
              <a:t>43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8667548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Juni 2023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B24434-60B0-41DD-A9D1-B30919FA9362}" type="slidenum">
              <a:rPr lang="da-DK" smtClean="0"/>
              <a:t>44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409512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62901B5C-9337-47EA-AC44-BC5D4ABC4CC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096000" cy="685800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2000"/>
            </a:lvl1pPr>
          </a:lstStyle>
          <a:p>
            <a:r>
              <a:rPr lang="da-DK"/>
              <a:t>Klik på ikonet for at tilføje et billede</a:t>
            </a:r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EE668AF-7D11-4A4C-AC88-FAFF9820342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660000" y="1262270"/>
            <a:ext cx="4693800" cy="2941982"/>
          </a:xfrm>
        </p:spPr>
        <p:txBody>
          <a:bodyPr anchor="t" anchorCtr="0">
            <a:normAutofit/>
          </a:bodyPr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da-DK"/>
              <a:t>Klik for at redigere i master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B92E479-28CB-4034-A1E6-A02E383B8EF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60000" y="4518000"/>
            <a:ext cx="4693800" cy="739799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76178E-C2BF-4A48-81F3-31CC125743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F2E60-FA67-441D-9A25-52C7B723FF00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2D43AB-4A67-48DB-9CD2-1DD1561BF0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29C436-FD6A-4DC8-835B-6386F51F13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AD3233-CB61-422E-A70D-ED57739A1749}" type="slidenum">
              <a:rPr lang="en-GB" smtClean="0"/>
              <a:t>‹nr.›</a:t>
            </a:fld>
            <a:endParaRPr lang="en-GB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6F1AAE37-1E69-424D-8E46-1798161DC71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499069" y="6011311"/>
            <a:ext cx="2206548" cy="393120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EF08AB32-C5FE-4B03-97D2-B5BF0194606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499069" y="6011311"/>
            <a:ext cx="2206548" cy="393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297084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026139-AC18-4A75-82DB-1C3BE7E9C4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0926BB-99D4-4811-8E87-F8F738DD22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BD2EC4-8762-4A8F-8DE4-A226C33A61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F2E60-FA67-441D-9A25-52C7B723FF00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712CA6-B19E-412B-B112-A4298396BB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8946A4-477C-48EE-A9D6-5282C4A9D0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AD3233-CB61-422E-A70D-ED57739A1749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76654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CE81363-279D-4C5D-A70D-06EED8A03F4A}"/>
              </a:ext>
            </a:extLst>
          </p:cNvPr>
          <p:cNvSpPr/>
          <p:nvPr userDrawn="1"/>
        </p:nvSpPr>
        <p:spPr>
          <a:xfrm>
            <a:off x="1" y="0"/>
            <a:ext cx="8666922" cy="545459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5C1DE62-5EFE-46E8-B95E-3FD47BE2AA47}"/>
              </a:ext>
            </a:extLst>
          </p:cNvPr>
          <p:cNvSpPr/>
          <p:nvPr userDrawn="1"/>
        </p:nvSpPr>
        <p:spPr>
          <a:xfrm>
            <a:off x="1773141" y="985962"/>
            <a:ext cx="10418859" cy="58720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1619050-250C-41BB-9543-935DBF9B67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22714" y="2035534"/>
            <a:ext cx="8524736" cy="2526941"/>
          </a:xfrm>
        </p:spPr>
        <p:txBody>
          <a:bodyPr anchor="t" anchorCtr="0"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da-DK"/>
              <a:t>Klik for at redigere i master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99993D-E07F-4C67-AA4A-5434F3F011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822714" y="4659464"/>
            <a:ext cx="8524736" cy="850790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26DF9957-CCEE-4D25-81C5-0D50F07E983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499069" y="6011311"/>
            <a:ext cx="2206548" cy="393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08436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2244C6-CE67-4E54-8411-347D53AA25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688" y="620553"/>
            <a:ext cx="10837893" cy="1070135"/>
          </a:xfrm>
        </p:spPr>
        <p:txBody>
          <a:bodyPr/>
          <a:lstStyle/>
          <a:p>
            <a:r>
              <a:rPr lang="da-DK"/>
              <a:t>Klik for at redigere i master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E67133-EBA6-4537-9EE6-805A23C8A89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16688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ABB63B0-621C-4FED-ACED-7FF9469A143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72981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1B52014-0B6D-4800-8730-C22E0A859F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F2E60-FA67-441D-9A25-52C7B723FF00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F6FE32B-CB9A-42A1-80AD-FF753B9772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CCC683E-9623-4709-9422-E54A226311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AD3233-CB61-422E-A70D-ED57739A1749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81122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A362D1-2D0D-4984-8076-7CEA9C6775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66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10B7502-4C1C-4166-A225-24004F0F36C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66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C13C9DD-000B-41CE-9BCE-A6BBD5CE4B3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71393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3B61E5E-1397-4E78-916A-1A86ECF9C7E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71393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71EA1C4-4742-4CF8-829B-0318355E4A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F2E60-FA67-441D-9A25-52C7B723FF00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355EC5C-048C-4BB7-84AE-04703422EE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996110D-561E-457C-B0E0-7B69898C01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AD3233-CB61-422E-A70D-ED57739A1749}" type="slidenum">
              <a:rPr lang="en-GB" smtClean="0"/>
              <a:t>‹nr.›</a:t>
            </a:fld>
            <a:endParaRPr lang="en-GB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A053B0F1-156D-4F22-B5A0-A215E2C86F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688" y="620553"/>
            <a:ext cx="10837893" cy="1070135"/>
          </a:xfrm>
        </p:spPr>
        <p:txBody>
          <a:bodyPr/>
          <a:lstStyle/>
          <a:p>
            <a:r>
              <a:rPr lang="da-DK"/>
              <a:t>Klik for at redigere i master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73988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D87872-1D96-4CB0-9966-276ED5951B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7D3D1C6-2ADF-4741-B3BE-20E9A51CA8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F2E60-FA67-441D-9A25-52C7B723FF00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E95BFE0-2059-48D2-938B-88E5FEC6A0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9455B4C-2B2E-406D-BA7A-A3DAD1FE43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AD3233-CB61-422E-A70D-ED57739A1749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95851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F9591A3-8B5C-494F-B2FB-48219E6031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F2E60-FA67-441D-9A25-52C7B723FF00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A70FF6B-C524-4046-934E-6F86C177C0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7AB791-B9EC-4378-ADFF-0142C18E3B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AD3233-CB61-422E-A70D-ED57739A1749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39216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 Content Slide: Title,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Title 44"/>
          <p:cNvSpPr>
            <a:spLocks noGrp="1"/>
          </p:cNvSpPr>
          <p:nvPr>
            <p:ph type="title" hasCustomPrompt="1"/>
          </p:nvPr>
        </p:nvSpPr>
        <p:spPr>
          <a:xfrm>
            <a:off x="725914" y="723900"/>
            <a:ext cx="10713501" cy="968979"/>
          </a:xfrm>
          <a:prstGeom prst="rect">
            <a:avLst/>
          </a:prstGeom>
        </p:spPr>
        <p:txBody>
          <a:bodyPr lIns="0" tIns="0" rIns="0" bIns="0" anchor="t" anchorCtr="0">
            <a:normAutofit/>
          </a:bodyPr>
          <a:lstStyle>
            <a:lvl1pPr>
              <a:lnSpc>
                <a:spcPct val="100000"/>
              </a:lnSpc>
              <a:defRPr lang="en-US" sz="3200" b="1" kern="1200" dirty="0">
                <a:solidFill>
                  <a:schemeClr val="accent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</a:t>
            </a:r>
            <a:r>
              <a:rPr lang="uk-UA"/>
              <a:t> </a:t>
            </a:r>
            <a:r>
              <a:rPr lang="en-US"/>
              <a:t>style </a:t>
            </a:r>
          </a:p>
        </p:txBody>
      </p:sp>
      <p:sp>
        <p:nvSpPr>
          <p:cNvPr id="17" name="Text Placeholder 46"/>
          <p:cNvSpPr>
            <a:spLocks noGrp="1"/>
          </p:cNvSpPr>
          <p:nvPr>
            <p:ph type="body" sz="quarter" idx="10"/>
          </p:nvPr>
        </p:nvSpPr>
        <p:spPr>
          <a:xfrm>
            <a:off x="725916" y="1962487"/>
            <a:ext cx="10728848" cy="4219823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2400"/>
              </a:spcBef>
              <a:buFontTx/>
              <a:buNone/>
              <a:defRPr lang="en-US" sz="1800" kern="1200" dirty="0" smtClean="0">
                <a:solidFill>
                  <a:srgbClr val="41414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10" name="Slide Number Placeholder 3">
            <a:extLst>
              <a:ext uri="{FF2B5EF4-FFF2-40B4-BE49-F238E27FC236}">
                <a16:creationId xmlns:a16="http://schemas.microsoft.com/office/drawing/2014/main" id="{95AD86BE-056D-5F4F-8F9A-37A1458CE1EA}"/>
              </a:ext>
            </a:extLst>
          </p:cNvPr>
          <p:cNvSpPr txBox="1">
            <a:spLocks/>
          </p:cNvSpPr>
          <p:nvPr userDrawn="1"/>
        </p:nvSpPr>
        <p:spPr>
          <a:xfrm>
            <a:off x="11313886" y="6409849"/>
            <a:ext cx="730355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4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endParaRPr lang="en-US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03474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elside H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914400" y="2130426"/>
            <a:ext cx="10363200" cy="1470025"/>
          </a:xfrm>
        </p:spPr>
        <p:txBody>
          <a:bodyPr>
            <a:normAutofit/>
          </a:bodyPr>
          <a:lstStyle>
            <a:lvl1pPr algn="ctr">
              <a:defRPr sz="3200"/>
            </a:lvl1pPr>
          </a:lstStyle>
          <a:p>
            <a:r>
              <a:rPr lang="da-DK"/>
              <a:t>Klik for at redigere titel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828800" y="3611708"/>
            <a:ext cx="85344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/>
              <a:t>Klik for at redigere undertitel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05FC4-54D5-4DBD-B73D-14F56B36CD44}" type="datetime1">
              <a:rPr lang="da-DK" smtClean="0"/>
              <a:t>21-09-2026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B015D-11EB-1E49-9304-16E10FEA742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358899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62901B5C-9337-47EA-AC44-BC5D4ABC4CC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096000" cy="685800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200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EE668AF-7D11-4A4C-AC88-FAFF9820342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660000" y="1262270"/>
            <a:ext cx="4693800" cy="2941982"/>
          </a:xfrm>
        </p:spPr>
        <p:txBody>
          <a:bodyPr anchor="t" anchorCtr="0">
            <a:normAutofit/>
          </a:bodyPr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B92E479-28CB-4034-A1E6-A02E383B8EF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60000" y="4518000"/>
            <a:ext cx="4693800" cy="739799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76178E-C2BF-4A48-81F3-31CC125743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F2E60-FA67-441D-9A25-52C7B723FF00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2D43AB-4A67-48DB-9CD2-1DD1561BF0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29C436-FD6A-4DC8-835B-6386F51F13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AD3233-CB61-422E-A70D-ED57739A1749}" type="slidenum">
              <a:rPr lang="en-GB" smtClean="0"/>
              <a:t>‹nr.›</a:t>
            </a:fld>
            <a:endParaRPr lang="en-GB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6F1AAE37-1E69-424D-8E46-1798161DC71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499069" y="6011311"/>
            <a:ext cx="2206548" cy="393120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EF08AB32-C5FE-4B03-97D2-B5BF0194606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499069" y="6011311"/>
            <a:ext cx="2206548" cy="393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075638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026139-AC18-4A75-82DB-1C3BE7E9C4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0926BB-99D4-4811-8E87-F8F738DD22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BD2EC4-8762-4A8F-8DE4-A226C33A61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F2E60-FA67-441D-9A25-52C7B723FF00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712CA6-B19E-412B-B112-A4298396BB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8946A4-477C-48EE-A9D6-5282C4A9D0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AD3233-CB61-422E-A70D-ED57739A1749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20864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CE81363-279D-4C5D-A70D-06EED8A03F4A}"/>
              </a:ext>
            </a:extLst>
          </p:cNvPr>
          <p:cNvSpPr/>
          <p:nvPr userDrawn="1"/>
        </p:nvSpPr>
        <p:spPr>
          <a:xfrm>
            <a:off x="1" y="0"/>
            <a:ext cx="8666922" cy="545459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5C1DE62-5EFE-46E8-B95E-3FD47BE2AA47}"/>
              </a:ext>
            </a:extLst>
          </p:cNvPr>
          <p:cNvSpPr/>
          <p:nvPr userDrawn="1"/>
        </p:nvSpPr>
        <p:spPr>
          <a:xfrm>
            <a:off x="1773141" y="985962"/>
            <a:ext cx="10418859" cy="58720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1619050-250C-41BB-9543-935DBF9B67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22714" y="2035534"/>
            <a:ext cx="8524736" cy="2526941"/>
          </a:xfrm>
        </p:spPr>
        <p:txBody>
          <a:bodyPr anchor="t" anchorCtr="0"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99993D-E07F-4C67-AA4A-5434F3F011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822714" y="4659464"/>
            <a:ext cx="8524736" cy="850790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26DF9957-CCEE-4D25-81C5-0D50F07E983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499069" y="6011311"/>
            <a:ext cx="2206548" cy="393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961050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2244C6-CE67-4E54-8411-347D53AA25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688" y="620553"/>
            <a:ext cx="10837893" cy="107013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E67133-EBA6-4537-9EE6-805A23C8A89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16688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ABB63B0-621C-4FED-ACED-7FF9469A143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72981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1B52014-0B6D-4800-8730-C22E0A859F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F2E60-FA67-441D-9A25-52C7B723FF00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F6FE32B-CB9A-42A1-80AD-FF753B9772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CCC683E-9623-4709-9422-E54A226311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AD3233-CB61-422E-A70D-ED57739A1749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52467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A362D1-2D0D-4984-8076-7CEA9C6775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66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10B7502-4C1C-4166-A225-24004F0F36C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66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C13C9DD-000B-41CE-9BCE-A6BBD5CE4B3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71393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3B61E5E-1397-4E78-916A-1A86ECF9C7E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71393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71EA1C4-4742-4CF8-829B-0318355E4A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F2E60-FA67-441D-9A25-52C7B723FF00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355EC5C-048C-4BB7-84AE-04703422EE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996110D-561E-457C-B0E0-7B69898C01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AD3233-CB61-422E-A70D-ED57739A1749}" type="slidenum">
              <a:rPr lang="en-GB" smtClean="0"/>
              <a:t>‹nr.›</a:t>
            </a:fld>
            <a:endParaRPr lang="en-GB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A053B0F1-156D-4F22-B5A0-A215E2C86F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688" y="620553"/>
            <a:ext cx="10837893" cy="107013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225099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D87872-1D96-4CB0-9966-276ED5951B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7D3D1C6-2ADF-4741-B3BE-20E9A51CA8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F2E60-FA67-441D-9A25-52C7B723FF00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E95BFE0-2059-48D2-938B-88E5FEC6A0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9455B4C-2B2E-406D-BA7A-A3DAD1FE43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AD3233-CB61-422E-A70D-ED57739A1749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165030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F9591A3-8B5C-494F-B2FB-48219E6031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F2E60-FA67-441D-9A25-52C7B723FF00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A70FF6B-C524-4046-934E-6F86C177C0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7AB791-B9EC-4378-ADFF-0142C18E3B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AD3233-CB61-422E-A70D-ED57739A1749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368212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sv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3.xml"/><Relationship Id="rId9" Type="http://schemas.openxmlformats.org/officeDocument/2006/relationships/image" Target="../media/image3.sv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95155DD-987C-4A31-AA28-B4FA1D148A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688" y="620553"/>
            <a:ext cx="10837893" cy="1070135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da-DK"/>
              <a:t>Klik for at redigere i master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11AA99-9441-418E-9CFA-98D1A706CB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6689" y="1988024"/>
            <a:ext cx="10837893" cy="415385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F85867-2362-4680-9737-0717DB41AB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404705"/>
            <a:ext cx="1214120" cy="1904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9F2E60-FA67-441D-9A25-52C7B723FF00}" type="datetimeFigureOut">
              <a:rPr lang="en-GB" smtClean="0"/>
              <a:pPr/>
              <a:t>21/09/2026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4E46D7-91BF-4490-8A15-B7151DF6F7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968487" y="6404705"/>
            <a:ext cx="6255026" cy="1904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36C1EB-9AE4-4CB5-BB02-B36C9BDD62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08431" y="6404705"/>
            <a:ext cx="862025" cy="1904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AD3233-CB61-422E-A70D-ED57739A1749}" type="slidenum">
              <a:rPr lang="en-GB" smtClean="0"/>
              <a:pPr/>
              <a:t>‹nr.›</a:t>
            </a:fld>
            <a:endParaRPr lang="en-GB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8DB239DB-5CC2-40A9-9200-886D4C739CB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1028459" y="189866"/>
            <a:ext cx="846756" cy="240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29259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58" r:id="rId2"/>
    <p:sldLayoutId id="2147483659" r:id="rId3"/>
    <p:sldLayoutId id="2147483660" r:id="rId4"/>
    <p:sldLayoutId id="2147483661" r:id="rId5"/>
    <p:sldLayoutId id="2147483662" r:id="rId6"/>
    <p:sldLayoutId id="2147483663" r:id="rId7"/>
    <p:sldLayoutId id="2147483676" r:id="rId8"/>
    <p:sldLayoutId id="2147483677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95155DD-987C-4A31-AA28-B4FA1D148A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688" y="620553"/>
            <a:ext cx="10837893" cy="1070135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11AA99-9441-418E-9CFA-98D1A706CB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6689" y="1988024"/>
            <a:ext cx="10837893" cy="415385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F85867-2362-4680-9737-0717DB41AB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404705"/>
            <a:ext cx="1214120" cy="1904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9F2E60-FA67-441D-9A25-52C7B723FF00}" type="datetimeFigureOut">
              <a:rPr lang="en-GB" smtClean="0"/>
              <a:pPr/>
              <a:t>21/09/2026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4E46D7-91BF-4490-8A15-B7151DF6F7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968487" y="6404705"/>
            <a:ext cx="6255026" cy="1904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36C1EB-9AE4-4CB5-BB02-B36C9BDD62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08431" y="6404705"/>
            <a:ext cx="862025" cy="1904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AD3233-CB61-422E-A70D-ED57739A1749}" type="slidenum">
              <a:rPr lang="en-GB" smtClean="0"/>
              <a:pPr/>
              <a:t>‹nr.›</a:t>
            </a:fld>
            <a:endParaRPr lang="en-GB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8DB239DB-5CC2-40A9-9200-886D4C739CB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1028459" y="189866"/>
            <a:ext cx="846756" cy="240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61182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1" r:id="rId3"/>
    <p:sldLayoutId id="2147483672" r:id="rId4"/>
    <p:sldLayoutId id="2147483673" r:id="rId5"/>
    <p:sldLayoutId id="2147483674" r:id="rId6"/>
    <p:sldLayoutId id="2147483675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insight.response.dk/356l2h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uddannelsesstatistik.dk/Pages/Topics/28.aspx?excel=1641" TargetMode="Externa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insight.response.dk/356l2h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uni.uddannelsesstatistik.dk/Pages/Reports/1860.aspx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5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6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7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8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9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0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1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8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8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2.xm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3.xm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8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8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8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4.xm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5.xm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6.xm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7.xml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8.xml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B0FE96F5-000B-4B07-BAFE-337BE259D36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/>
              <a:t>TEC i tal</a:t>
            </a:r>
          </a:p>
        </p:txBody>
      </p:sp>
      <p:sp>
        <p:nvSpPr>
          <p:cNvPr id="8" name="Subtitle 7">
            <a:extLst>
              <a:ext uri="{FF2B5EF4-FFF2-40B4-BE49-F238E27FC236}">
                <a16:creationId xmlns:a16="http://schemas.microsoft.com/office/drawing/2014/main" id="{066F5E2D-D969-4371-88BD-F61CB51DE9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31131" y="4518000"/>
            <a:ext cx="5022669" cy="924857"/>
          </a:xfrm>
        </p:spPr>
        <p:txBody>
          <a:bodyPr>
            <a:normAutofit fontScale="92500" lnSpcReduction="10000"/>
          </a:bodyPr>
          <a:lstStyle/>
          <a:p>
            <a:r>
              <a:rPr lang="da-DK" dirty="0"/>
              <a:t>Udgivet juni 2024 – baseret på data fra uddannelsesstatistik.dk. Nyeste opgørelser er fra 2023</a:t>
            </a:r>
          </a:p>
        </p:txBody>
      </p:sp>
      <p:pic>
        <p:nvPicPr>
          <p:cNvPr id="5" name="Graphic 142">
            <a:extLst>
              <a:ext uri="{FF2B5EF4-FFF2-40B4-BE49-F238E27FC236}">
                <a16:creationId xmlns:a16="http://schemas.microsoft.com/office/drawing/2014/main" id="{E269125C-DDFA-C54C-AD31-49E45C8C8459}"/>
              </a:ext>
            </a:extLst>
          </p:cNvPr>
          <p:cNvPicPr>
            <a:picLocks noChangeAspect="1"/>
          </p:cNvPicPr>
          <p:nvPr/>
        </p:nvPicPr>
        <p:blipFill>
          <a:blip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501067" y="2199557"/>
            <a:ext cx="2977944" cy="2977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90271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16688" y="620553"/>
            <a:ext cx="10837893" cy="1070135"/>
          </a:xfrm>
        </p:spPr>
        <p:txBody>
          <a:bodyPr anchor="t">
            <a:normAutofit fontScale="90000"/>
          </a:bodyPr>
          <a:lstStyle/>
          <a:p>
            <a:r>
              <a:rPr lang="da-DK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ETU resultat EUD</a:t>
            </a:r>
            <a:br>
              <a:rPr lang="da-DK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da-DK" sz="1600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Kilde: </a:t>
            </a:r>
            <a:r>
              <a:rPr lang="da-DK" sz="1600" b="0" dirty="0">
                <a:solidFill>
                  <a:schemeClr val="tx1">
                    <a:lumMod val="65000"/>
                    <a:lumOff val="35000"/>
                  </a:schemeClr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https://insight.response.dk/356l2h</a:t>
            </a:r>
            <a:r>
              <a:rPr lang="da-DK" sz="1600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- opgøres på en skala fra 1-100 </a:t>
            </a:r>
            <a:br>
              <a:rPr lang="da-DK" sz="3600" dirty="0"/>
            </a:br>
            <a:endParaRPr lang="da-DK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aphicFrame>
        <p:nvGraphicFramePr>
          <p:cNvPr id="4" name="Pladsholder til indhold 3">
            <a:extLst>
              <a:ext uri="{FF2B5EF4-FFF2-40B4-BE49-F238E27FC236}">
                <a16:creationId xmlns:a16="http://schemas.microsoft.com/office/drawing/2014/main" id="{08FAE4D9-70CF-4CB1-8F19-514373DD4E6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43512152"/>
              </p:ext>
            </p:extLst>
          </p:nvPr>
        </p:nvGraphicFramePr>
        <p:xfrm>
          <a:off x="616688" y="1498060"/>
          <a:ext cx="11085685" cy="46535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6075663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0AD5BFC-5F6A-44AE-9B16-C408C4726C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a-DK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ETU resultat EUD – historisk udvikling</a:t>
            </a:r>
            <a:br>
              <a:rPr lang="da-DK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da-DK" sz="1600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Kilde: Oplysninger for 2023 er hentet fra EUD 2023 - opgøres på en skala fra 1-5</a:t>
            </a:r>
            <a:br>
              <a:rPr lang="da-DK" sz="1600" b="0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endParaRPr lang="da-DK" b="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aphicFrame>
        <p:nvGraphicFramePr>
          <p:cNvPr id="4" name="Pladsholder til indhold 3">
            <a:extLst>
              <a:ext uri="{FF2B5EF4-FFF2-40B4-BE49-F238E27FC236}">
                <a16:creationId xmlns:a16="http://schemas.microsoft.com/office/drawing/2014/main" id="{BD263C8D-E9E4-4701-A0B5-6A46787E8D5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85963162"/>
              </p:ext>
            </p:extLst>
          </p:nvPr>
        </p:nvGraphicFramePr>
        <p:xfrm>
          <a:off x="615950" y="1527244"/>
          <a:ext cx="10837863" cy="46147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879045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Pladsholder til indhold 7">
            <a:extLst>
              <a:ext uri="{FF2B5EF4-FFF2-40B4-BE49-F238E27FC236}">
                <a16:creationId xmlns:a16="http://schemas.microsoft.com/office/drawing/2014/main" id="{2B759E84-80C6-C739-A78C-F2D925A7582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04070563"/>
              </p:ext>
            </p:extLst>
          </p:nvPr>
        </p:nvGraphicFramePr>
        <p:xfrm>
          <a:off x="615950" y="1987550"/>
          <a:ext cx="10837863" cy="41544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Titel 1">
            <a:extLst>
              <a:ext uri="{FF2B5EF4-FFF2-40B4-BE49-F238E27FC236}">
                <a16:creationId xmlns:a16="http://schemas.microsoft.com/office/drawing/2014/main" id="{45634DD2-E760-3A15-3E8C-B3B56AE005B9}"/>
              </a:ext>
            </a:extLst>
          </p:cNvPr>
          <p:cNvSpPr txBox="1">
            <a:spLocks/>
          </p:cNvSpPr>
          <p:nvPr/>
        </p:nvSpPr>
        <p:spPr>
          <a:xfrm>
            <a:off x="769088" y="772953"/>
            <a:ext cx="10837893" cy="1070135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a-DK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EUD Elevtrivsel benchmarking 2023</a:t>
            </a:r>
            <a:br>
              <a:rPr lang="da-DK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da-DK" sz="1600" b="0" dirty="0">
                <a:solidFill>
                  <a:srgbClr val="000000">
                    <a:lumMod val="65000"/>
                    <a:lumOff val="35000"/>
                  </a:srgbClr>
                </a:solidFill>
                <a:latin typeface="Arial"/>
              </a:rPr>
              <a:t>Kilde: </a:t>
            </a:r>
            <a:r>
              <a:rPr lang="da-DK" sz="1600" b="0" dirty="0">
                <a:solidFill>
                  <a:srgbClr val="000000">
                    <a:lumMod val="65000"/>
                    <a:lumOff val="35000"/>
                  </a:srgbClr>
                </a:solidFill>
                <a:latin typeface="Arial"/>
                <a:hlinkClick r:id="rId3"/>
              </a:rPr>
              <a:t>https://uddannelsesstatistik.dk/Pages/Topics/28.aspx?excel=1641</a:t>
            </a:r>
            <a:r>
              <a:rPr lang="da-DK" sz="1600" b="0" dirty="0">
                <a:solidFill>
                  <a:srgbClr val="000000">
                    <a:lumMod val="65000"/>
                    <a:lumOff val="35000"/>
                  </a:srgbClr>
                </a:solidFill>
                <a:latin typeface="Arial"/>
              </a:rPr>
              <a:t> - opgøres på en skala fra 1-5</a:t>
            </a:r>
            <a:endParaRPr lang="da-DK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88290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16688" y="620553"/>
            <a:ext cx="10837893" cy="1070135"/>
          </a:xfrm>
        </p:spPr>
        <p:txBody>
          <a:bodyPr anchor="t">
            <a:normAutofit/>
          </a:bodyPr>
          <a:lstStyle/>
          <a:p>
            <a:r>
              <a:rPr lang="da-DK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ETU resultat HCØ</a:t>
            </a:r>
            <a:br>
              <a:rPr lang="da-DK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kumimoji="0" lang="da-DK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Kilde: </a:t>
            </a:r>
            <a:r>
              <a:rPr kumimoji="0" lang="da-DK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/>
                <a:ea typeface="+mj-ea"/>
                <a:cs typeface="+mj-c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https://insight.response.dk/356l2h</a:t>
            </a:r>
            <a:r>
              <a:rPr kumimoji="0" lang="da-DK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 - opgøres på en skala fra 1-100</a:t>
            </a:r>
            <a:endParaRPr lang="da-DK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aphicFrame>
        <p:nvGraphicFramePr>
          <p:cNvPr id="7" name="Pladsholder til indhold 6">
            <a:extLst>
              <a:ext uri="{FF2B5EF4-FFF2-40B4-BE49-F238E27FC236}">
                <a16:creationId xmlns:a16="http://schemas.microsoft.com/office/drawing/2014/main" id="{CA22AA3C-E143-494B-92A7-2E932E36F1E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53688847"/>
              </p:ext>
            </p:extLst>
          </p:nvPr>
        </p:nvGraphicFramePr>
        <p:xfrm>
          <a:off x="615980" y="1556425"/>
          <a:ext cx="10837863" cy="45953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731615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0AD5BFC-5F6A-44AE-9B16-C408C4726C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ETU resultat HCØ – historisk udvikling</a:t>
            </a:r>
            <a:br>
              <a:rPr lang="da-DK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kumimoji="0" lang="da-DK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Kilde: https://uddannelsesstatistik.dk/Pages/Topics/146.aspx - opgøres på en skala fra 1-5</a:t>
            </a:r>
            <a:endParaRPr lang="da-DK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" name="Tekstfelt 4">
            <a:extLst>
              <a:ext uri="{FF2B5EF4-FFF2-40B4-BE49-F238E27FC236}">
                <a16:creationId xmlns:a16="http://schemas.microsoft.com/office/drawing/2014/main" id="{AA9BDCED-F737-4CB0-8E09-24D952A63D24}"/>
              </a:ext>
            </a:extLst>
          </p:cNvPr>
          <p:cNvSpPr txBox="1"/>
          <p:nvPr/>
        </p:nvSpPr>
        <p:spPr>
          <a:xfrm>
            <a:off x="741405" y="6237447"/>
            <a:ext cx="716691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900" dirty="0"/>
              <a:t>Kilde: </a:t>
            </a:r>
            <a:r>
              <a:rPr lang="da-DK" sz="900" dirty="0">
                <a:hlinkClick r:id="rId3"/>
              </a:rPr>
              <a:t>https://uni.uddannelsesstatistik.dk/Pages/Reports/1860.aspx</a:t>
            </a:r>
            <a:r>
              <a:rPr lang="da-DK" sz="900" dirty="0"/>
              <a:t> - opgøres på en skala fra 1-5</a:t>
            </a:r>
          </a:p>
        </p:txBody>
      </p:sp>
      <p:graphicFrame>
        <p:nvGraphicFramePr>
          <p:cNvPr id="7" name="Pladsholder til indhold 6">
            <a:extLst>
              <a:ext uri="{FF2B5EF4-FFF2-40B4-BE49-F238E27FC236}">
                <a16:creationId xmlns:a16="http://schemas.microsoft.com/office/drawing/2014/main" id="{F984564B-AD65-4D04-855A-6163323A7DC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85569140"/>
              </p:ext>
            </p:extLst>
          </p:nvPr>
        </p:nvGraphicFramePr>
        <p:xfrm>
          <a:off x="615950" y="1690688"/>
          <a:ext cx="10837863" cy="44513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7186544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6E0621C-C2E3-6E7A-3B1D-0568AAE520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dirty="0">
                <a:solidFill>
                  <a:schemeClr val="tx1">
                    <a:lumMod val="65000"/>
                    <a:lumOff val="35000"/>
                  </a:schemeClr>
                </a:solidFill>
              </a:rPr>
              <a:t>HTX Elevtrivsel benchmarking 2023</a:t>
            </a:r>
            <a:br>
              <a:rPr lang="da-DK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kumimoji="0" lang="da-DK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Kilde: https://uddannelsesstatistik.dk/Pages/Topics/146.aspx - opgøres på en skala fra 1-5</a:t>
            </a:r>
            <a:endParaRPr lang="da-DK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aphicFrame>
        <p:nvGraphicFramePr>
          <p:cNvPr id="7" name="Pladsholder til indhold 6">
            <a:extLst>
              <a:ext uri="{FF2B5EF4-FFF2-40B4-BE49-F238E27FC236}">
                <a16:creationId xmlns:a16="http://schemas.microsoft.com/office/drawing/2014/main" id="{F7BC5861-43BC-C03C-1E89-3211077A8FC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74448892"/>
              </p:ext>
            </p:extLst>
          </p:nvPr>
        </p:nvGraphicFramePr>
        <p:xfrm>
          <a:off x="615950" y="1987550"/>
          <a:ext cx="10837863" cy="41544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2080391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dirty="0">
                <a:solidFill>
                  <a:schemeClr val="accent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EUD Elevfravær</a:t>
            </a:r>
            <a:br>
              <a:rPr lang="da-DK" dirty="0">
                <a:solidFill>
                  <a:schemeClr val="accent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da-DK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Kilde: https://uddannelsesstatistik.dk/Pages/Topics/194.aspx</a:t>
            </a:r>
            <a:endParaRPr lang="da-DK" b="0" dirty="0">
              <a:solidFill>
                <a:schemeClr val="accent4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B015D-11EB-1E49-9304-16E10FEA7424}" type="slidenum">
              <a:rPr lang="da-DK" smtClean="0"/>
              <a:t>8</a:t>
            </a:fld>
            <a:endParaRPr lang="da-DK"/>
          </a:p>
        </p:txBody>
      </p:sp>
      <p:graphicFrame>
        <p:nvGraphicFramePr>
          <p:cNvPr id="11" name="Pladsholder til indhold 10">
            <a:extLst>
              <a:ext uri="{FF2B5EF4-FFF2-40B4-BE49-F238E27FC236}">
                <a16:creationId xmlns:a16="http://schemas.microsoft.com/office/drawing/2014/main" id="{4D21F61F-5F75-FC95-65AE-1969CEC3CD2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50358087"/>
              </p:ext>
            </p:extLst>
          </p:nvPr>
        </p:nvGraphicFramePr>
        <p:xfrm>
          <a:off x="615950" y="1987550"/>
          <a:ext cx="10837863" cy="41544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2787351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dirty="0">
                <a:solidFill>
                  <a:schemeClr val="accent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EUD Elevfravær benchmarking</a:t>
            </a:r>
            <a:br>
              <a:rPr lang="da-DK" dirty="0">
                <a:solidFill>
                  <a:schemeClr val="accent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da-DK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Kilde: https://uddannelsesstatistik.dk/Pages/Topics/194.aspx</a:t>
            </a:r>
            <a:endParaRPr lang="da-DK" b="0" dirty="0">
              <a:solidFill>
                <a:schemeClr val="accent4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B015D-11EB-1E49-9304-16E10FEA7424}" type="slidenum">
              <a:rPr lang="da-DK" smtClean="0"/>
              <a:t>9</a:t>
            </a:fld>
            <a:endParaRPr lang="da-DK"/>
          </a:p>
        </p:txBody>
      </p:sp>
      <p:graphicFrame>
        <p:nvGraphicFramePr>
          <p:cNvPr id="11" name="Pladsholder til indhold 10">
            <a:extLst>
              <a:ext uri="{FF2B5EF4-FFF2-40B4-BE49-F238E27FC236}">
                <a16:creationId xmlns:a16="http://schemas.microsoft.com/office/drawing/2014/main" id="{903FB9DC-DCC9-4BD1-8E8E-9786CB23FC6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71442069"/>
              </p:ext>
            </p:extLst>
          </p:nvPr>
        </p:nvGraphicFramePr>
        <p:xfrm>
          <a:off x="616688" y="1813169"/>
          <a:ext cx="10837863" cy="45172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3642811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9C57EE3-5F09-4C11-B696-54F8401C4F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da-DK" sz="3600" b="1" i="0" u="none" strike="noStrike" kern="1200" cap="none" spc="0" normalizeH="0" baseline="0" noProof="0" dirty="0">
                <a:ln>
                  <a:noFill/>
                </a:ln>
                <a:solidFill>
                  <a:srgbClr val="004B46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EUD Elevfravær </a:t>
            </a:r>
            <a:r>
              <a:rPr lang="da-DK" dirty="0">
                <a:solidFill>
                  <a:srgbClr val="004B4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GF2 </a:t>
            </a:r>
            <a:r>
              <a:rPr kumimoji="0" lang="da-DK" sz="3600" b="1" i="0" u="none" strike="noStrike" kern="1200" cap="none" spc="0" normalizeH="0" baseline="0" noProof="0" dirty="0">
                <a:ln>
                  <a:noFill/>
                </a:ln>
                <a:solidFill>
                  <a:srgbClr val="004B46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uddannelser</a:t>
            </a:r>
            <a:br>
              <a:rPr kumimoji="0" lang="da-DK" sz="3600" b="1" i="0" u="none" strike="noStrike" kern="1200" cap="none" spc="0" normalizeH="0" baseline="0" noProof="0" dirty="0">
                <a:ln>
                  <a:noFill/>
                </a:ln>
                <a:solidFill>
                  <a:srgbClr val="004B46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kumimoji="0" lang="da-DK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Kilde: https://uddannelsesstatistik.dk/Pages/Topics/194.aspx</a:t>
            </a:r>
            <a:endParaRPr lang="da-DK" dirty="0"/>
          </a:p>
        </p:txBody>
      </p:sp>
      <p:graphicFrame>
        <p:nvGraphicFramePr>
          <p:cNvPr id="9" name="Tabel 8">
            <a:extLst>
              <a:ext uri="{FF2B5EF4-FFF2-40B4-BE49-F238E27FC236}">
                <a16:creationId xmlns:a16="http://schemas.microsoft.com/office/drawing/2014/main" id="{81CF5DE0-8741-DBD1-96FC-9DA33B3657B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6091078"/>
              </p:ext>
            </p:extLst>
          </p:nvPr>
        </p:nvGraphicFramePr>
        <p:xfrm>
          <a:off x="616687" y="1690687"/>
          <a:ext cx="10074761" cy="4028706"/>
        </p:xfrm>
        <a:graphic>
          <a:graphicData uri="http://schemas.openxmlformats.org/drawingml/2006/table">
            <a:tbl>
              <a:tblPr/>
              <a:tblGrid>
                <a:gridCol w="3180420">
                  <a:extLst>
                    <a:ext uri="{9D8B030D-6E8A-4147-A177-3AD203B41FA5}">
                      <a16:colId xmlns:a16="http://schemas.microsoft.com/office/drawing/2014/main" val="1425697422"/>
                    </a:ext>
                  </a:extLst>
                </a:gridCol>
                <a:gridCol w="984906">
                  <a:extLst>
                    <a:ext uri="{9D8B030D-6E8A-4147-A177-3AD203B41FA5}">
                      <a16:colId xmlns:a16="http://schemas.microsoft.com/office/drawing/2014/main" val="3921834118"/>
                    </a:ext>
                  </a:extLst>
                </a:gridCol>
                <a:gridCol w="984906">
                  <a:extLst>
                    <a:ext uri="{9D8B030D-6E8A-4147-A177-3AD203B41FA5}">
                      <a16:colId xmlns:a16="http://schemas.microsoft.com/office/drawing/2014/main" val="1024805017"/>
                    </a:ext>
                  </a:extLst>
                </a:gridCol>
                <a:gridCol w="984906">
                  <a:extLst>
                    <a:ext uri="{9D8B030D-6E8A-4147-A177-3AD203B41FA5}">
                      <a16:colId xmlns:a16="http://schemas.microsoft.com/office/drawing/2014/main" val="1139137643"/>
                    </a:ext>
                  </a:extLst>
                </a:gridCol>
                <a:gridCol w="984906">
                  <a:extLst>
                    <a:ext uri="{9D8B030D-6E8A-4147-A177-3AD203B41FA5}">
                      <a16:colId xmlns:a16="http://schemas.microsoft.com/office/drawing/2014/main" val="3867210554"/>
                    </a:ext>
                  </a:extLst>
                </a:gridCol>
                <a:gridCol w="984906">
                  <a:extLst>
                    <a:ext uri="{9D8B030D-6E8A-4147-A177-3AD203B41FA5}">
                      <a16:colId xmlns:a16="http://schemas.microsoft.com/office/drawing/2014/main" val="4277733581"/>
                    </a:ext>
                  </a:extLst>
                </a:gridCol>
                <a:gridCol w="1009472">
                  <a:extLst>
                    <a:ext uri="{9D8B030D-6E8A-4147-A177-3AD203B41FA5}">
                      <a16:colId xmlns:a16="http://schemas.microsoft.com/office/drawing/2014/main" val="1083533056"/>
                    </a:ext>
                  </a:extLst>
                </a:gridCol>
                <a:gridCol w="960339">
                  <a:extLst>
                    <a:ext uri="{9D8B030D-6E8A-4147-A177-3AD203B41FA5}">
                      <a16:colId xmlns:a16="http://schemas.microsoft.com/office/drawing/2014/main" val="3504515304"/>
                    </a:ext>
                  </a:extLst>
                </a:gridCol>
              </a:tblGrid>
              <a:tr h="334046"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Uddannelse GF2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2021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2022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2023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jan-24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feb-24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mar-24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2024 Total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18634396"/>
                  </a:ext>
                </a:extLst>
              </a:tr>
              <a:tr h="167023">
                <a:tc rowSpan="2"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Automatik- og procesuddannelsen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da-DK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da-DK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da-DK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da-DK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da-DK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da-DK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da-DK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6105195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da-DK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10,7%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14,4%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16,5%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19,4%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14,3%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13,7%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16,1%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8696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4728007"/>
                  </a:ext>
                </a:extLst>
              </a:tr>
              <a:tr h="184556"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Bygningsmaler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11,9%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15,1%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18,8%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18,4%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20,1%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13,8%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17,6%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696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15860646"/>
                  </a:ext>
                </a:extLst>
              </a:tr>
              <a:tr h="184556"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Cykel- og motorcykelmekaniker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12,6%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10,6%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16,9%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16,5%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11,5%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11,6%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13,9%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A9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98840644"/>
                  </a:ext>
                </a:extLst>
              </a:tr>
              <a:tr h="202878"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Data- og kommunikationsuddannelsen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13,0%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17,5%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14,9%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14,1%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13,9%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10,7%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13,0%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A9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9196875"/>
                  </a:ext>
                </a:extLst>
              </a:tr>
              <a:tr h="184556"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Elektriker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13,3%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17,8%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16,5%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16,4%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17,6%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14,8%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16,3%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696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9187028"/>
                  </a:ext>
                </a:extLst>
              </a:tr>
              <a:tr h="184556"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Finmekaniker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12,5%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22,8%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15,5%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15,0%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23,2%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18,0%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18,7%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696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2164733"/>
                  </a:ext>
                </a:extLst>
              </a:tr>
              <a:tr h="184556"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Flytekniker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4,8%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5,2%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3,8%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3,2%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3,3%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4,1%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3,5%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3BE7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8083108"/>
                  </a:ext>
                </a:extLst>
              </a:tr>
              <a:tr h="184556"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Karrosseriteknikeruddannelsen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12,3%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10,2%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14,2%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14,5%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6,3%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11,5%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10,9%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3E78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84108314"/>
                  </a:ext>
                </a:extLst>
              </a:tr>
              <a:tr h="184556"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Køletekniker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8,7%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17,0%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16,5%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18,2%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19,9%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22,5%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19,9%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696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132268"/>
                  </a:ext>
                </a:extLst>
              </a:tr>
              <a:tr h="184556"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Lager- og terminaluddannelsen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15,4%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9,9%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15,5%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11,7%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17,1%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20,5%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15,8%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696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7316848"/>
                  </a:ext>
                </a:extLst>
              </a:tr>
              <a:tr h="184556"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Lastvognsmekaniker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13,0%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9,9%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10,1%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5,7%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12,4%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20,1%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12,5%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5E88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7598254"/>
                  </a:ext>
                </a:extLst>
              </a:tr>
              <a:tr h="184556"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Lufthavnsuddannelsen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11,2%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16,6%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18,3%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20,9%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22,6%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13,0%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19,3%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696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0302543"/>
                  </a:ext>
                </a:extLst>
              </a:tr>
              <a:tr h="184556"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Ortopædist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21,7%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20,3%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14,7%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26,0%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34,2%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25,8%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28,9%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696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6521928"/>
                  </a:ext>
                </a:extLst>
              </a:tr>
              <a:tr h="184556"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Personvognsmekaniker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18,3%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17,5%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16,6%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19,2%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19,3%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16,9%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18,5%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696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52654537"/>
                  </a:ext>
                </a:extLst>
              </a:tr>
              <a:tr h="184556"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Serviceassistent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9,9%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20,4%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13,9%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30,0%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0,0%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0,0%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da-DK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30,0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696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7468207"/>
                  </a:ext>
                </a:extLst>
              </a:tr>
              <a:tr h="184556"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Skiltetekniker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14,4%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13,8%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19,1%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da-DK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da-DK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da-DK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endParaRPr lang="da-DK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45654864"/>
                  </a:ext>
                </a:extLst>
              </a:tr>
              <a:tr h="184556"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Smed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15,8%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19,5%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17,9%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21,2%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22,4%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14,8%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20,0%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696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87152277"/>
                  </a:ext>
                </a:extLst>
              </a:tr>
              <a:tr h="184556"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Vejgodstransportuddannelsen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11,2%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14,5%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11,6%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13,6%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17,5%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16,1%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15,6%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696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34416954"/>
                  </a:ext>
                </a:extLst>
              </a:tr>
              <a:tr h="184556"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VVS-energi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8,2%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11,8%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12,5%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13,0%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12,1%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11,7%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12,3%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5E88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32061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25628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dirty="0">
                <a:solidFill>
                  <a:schemeClr val="accent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HTX Elevfravær benchmarking</a:t>
            </a:r>
            <a:br>
              <a:rPr lang="da-DK" dirty="0">
                <a:solidFill>
                  <a:schemeClr val="accent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da-DK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Kilde: https://uddannelsesstatistik.dk/Pages/Topics/205.aspx</a:t>
            </a:r>
            <a:endParaRPr lang="da-DK" b="0" dirty="0">
              <a:solidFill>
                <a:schemeClr val="accent4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B015D-11EB-1E49-9304-16E10FEA7424}" type="slidenum">
              <a:rPr lang="da-DK" smtClean="0"/>
              <a:t>11</a:t>
            </a:fld>
            <a:endParaRPr lang="da-DK"/>
          </a:p>
        </p:txBody>
      </p:sp>
      <p:graphicFrame>
        <p:nvGraphicFramePr>
          <p:cNvPr id="10" name="Pladsholder til indhold 9">
            <a:extLst>
              <a:ext uri="{FF2B5EF4-FFF2-40B4-BE49-F238E27FC236}">
                <a16:creationId xmlns:a16="http://schemas.microsoft.com/office/drawing/2014/main" id="{2FCE2AF1-AA40-C9A5-669E-D6BD7F8F05C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62342509"/>
              </p:ext>
            </p:extLst>
          </p:nvPr>
        </p:nvGraphicFramePr>
        <p:xfrm>
          <a:off x="615950" y="1690688"/>
          <a:ext cx="10837863" cy="44513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7059160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Fastholdelse 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idx="1"/>
          </p:nvPr>
        </p:nvSpPr>
        <p:spPr>
          <a:xfrm>
            <a:off x="2822714" y="3943927"/>
            <a:ext cx="8524736" cy="1566327"/>
          </a:xfrm>
        </p:spPr>
        <p:txBody>
          <a:bodyPr>
            <a:normAutofit/>
          </a:bodyPr>
          <a:lstStyle/>
          <a:p>
            <a:r>
              <a:rPr lang="da-DK" dirty="0"/>
              <a:t>Indgåelse af uddannelsesaftaler </a:t>
            </a:r>
          </a:p>
          <a:p>
            <a:r>
              <a:rPr lang="da-DK" dirty="0"/>
              <a:t>Frafald</a:t>
            </a:r>
          </a:p>
          <a:p>
            <a:r>
              <a:rPr lang="da-DK" dirty="0"/>
              <a:t>Karaktergennemsnit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4746662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2F8579B-904F-4B26-B696-1943A08C5C5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/>
              <a:t>EUD</a:t>
            </a:r>
          </a:p>
        </p:txBody>
      </p:sp>
    </p:spTree>
    <p:extLst>
      <p:ext uri="{BB962C8B-B14F-4D97-AF65-F5344CB8AC3E}">
        <p14:creationId xmlns:p14="http://schemas.microsoft.com/office/powerpoint/2010/main" val="11767224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sz="2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TEC status 3 måneder efter påbegyndt uddannelse 3. kvartal</a:t>
            </a:r>
            <a:br>
              <a:rPr lang="da-DK" sz="2700" dirty="0">
                <a:solidFill>
                  <a:srgbClr val="004B46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da-DK" sz="14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Kilde: https://uddannelsesstatistik.dk/Pages/Reports/1989.aspx</a:t>
            </a:r>
          </a:p>
        </p:txBody>
      </p:sp>
      <p:graphicFrame>
        <p:nvGraphicFramePr>
          <p:cNvPr id="8" name="Diagram 7">
            <a:extLst>
              <a:ext uri="{FF2B5EF4-FFF2-40B4-BE49-F238E27FC236}">
                <a16:creationId xmlns:a16="http://schemas.microsoft.com/office/drawing/2014/main" id="{B110F4A5-1BE0-4DF4-9113-D4C2DF6DCB3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96485601"/>
              </p:ext>
            </p:extLst>
          </p:nvPr>
        </p:nvGraphicFramePr>
        <p:xfrm>
          <a:off x="737419" y="1690688"/>
          <a:ext cx="10717162" cy="47884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Ellipse 6">
            <a:extLst>
              <a:ext uri="{FF2B5EF4-FFF2-40B4-BE49-F238E27FC236}">
                <a16:creationId xmlns:a16="http://schemas.microsoft.com/office/drawing/2014/main" id="{75B13F42-E349-4AC4-8F7A-38C1426FA46C}"/>
              </a:ext>
            </a:extLst>
          </p:cNvPr>
          <p:cNvSpPr/>
          <p:nvPr/>
        </p:nvSpPr>
        <p:spPr>
          <a:xfrm>
            <a:off x="5850907" y="1499494"/>
            <a:ext cx="2832101" cy="2713703"/>
          </a:xfrm>
          <a:prstGeom prst="ellipse">
            <a:avLst/>
          </a:prstGeom>
          <a:solidFill>
            <a:srgbClr val="FA5050">
              <a:alpha val="3294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200" dirty="0" err="1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9095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sz="27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TEC status 3 måneder efter påbegyndt uddannelse pr. år</a:t>
            </a:r>
            <a:br>
              <a:rPr lang="da-DK" sz="2700" dirty="0">
                <a:solidFill>
                  <a:srgbClr val="004B46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da-DK" sz="14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Kilde: https://uddannelsesstatistik.dk/Pages/Reports/1989.aspx</a:t>
            </a:r>
          </a:p>
        </p:txBody>
      </p:sp>
      <p:graphicFrame>
        <p:nvGraphicFramePr>
          <p:cNvPr id="8" name="Diagram 7">
            <a:extLst>
              <a:ext uri="{FF2B5EF4-FFF2-40B4-BE49-F238E27FC236}">
                <a16:creationId xmlns:a16="http://schemas.microsoft.com/office/drawing/2014/main" id="{B110F4A5-1BE0-4DF4-9113-D4C2DF6DCB3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44785221"/>
              </p:ext>
            </p:extLst>
          </p:nvPr>
        </p:nvGraphicFramePr>
        <p:xfrm>
          <a:off x="737419" y="1690687"/>
          <a:ext cx="10717162" cy="47884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Ellipse 6">
            <a:extLst>
              <a:ext uri="{FF2B5EF4-FFF2-40B4-BE49-F238E27FC236}">
                <a16:creationId xmlns:a16="http://schemas.microsoft.com/office/drawing/2014/main" id="{75B13F42-E349-4AC4-8F7A-38C1426FA46C}"/>
              </a:ext>
            </a:extLst>
          </p:cNvPr>
          <p:cNvSpPr/>
          <p:nvPr/>
        </p:nvSpPr>
        <p:spPr>
          <a:xfrm>
            <a:off x="5006135" y="1581199"/>
            <a:ext cx="2832101" cy="2713703"/>
          </a:xfrm>
          <a:prstGeom prst="ellipse">
            <a:avLst/>
          </a:prstGeom>
          <a:solidFill>
            <a:srgbClr val="FA5050">
              <a:alpha val="3294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sz="1200" dirty="0" err="1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088705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E5C2016D-36FC-446E-8909-9013CCFE04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688" y="610449"/>
            <a:ext cx="10837893" cy="1070135"/>
          </a:xfrm>
        </p:spPr>
        <p:txBody>
          <a:bodyPr/>
          <a:lstStyle/>
          <a:p>
            <a:r>
              <a:rPr lang="da-DK" sz="2700" dirty="0">
                <a:solidFill>
                  <a:srgbClr val="000000">
                    <a:lumMod val="75000"/>
                    <a:lumOff val="25000"/>
                  </a:srgb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GF1</a:t>
            </a:r>
            <a:r>
              <a:rPr kumimoji="0" lang="da-DK" sz="27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status frafald 3 måneder efter påbegyndt uddannelse</a:t>
            </a:r>
            <a:br>
              <a:rPr kumimoji="0" lang="da-DK" sz="27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da-DK" sz="1400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Kilde: https://uddannelsesstatistik.dk/Pages/Topics/154.aspx?excel=1989</a:t>
            </a:r>
          </a:p>
        </p:txBody>
      </p:sp>
      <p:graphicFrame>
        <p:nvGraphicFramePr>
          <p:cNvPr id="10" name="Pladsholder til indhold 9">
            <a:extLst>
              <a:ext uri="{FF2B5EF4-FFF2-40B4-BE49-F238E27FC236}">
                <a16:creationId xmlns:a16="http://schemas.microsoft.com/office/drawing/2014/main" id="{574157DB-6AB2-4A1A-8FE4-A05677A52BD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88845010"/>
              </p:ext>
            </p:extLst>
          </p:nvPr>
        </p:nvGraphicFramePr>
        <p:xfrm>
          <a:off x="616688" y="2425085"/>
          <a:ext cx="10688621" cy="276993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219077">
                  <a:extLst>
                    <a:ext uri="{9D8B030D-6E8A-4147-A177-3AD203B41FA5}">
                      <a16:colId xmlns:a16="http://schemas.microsoft.com/office/drawing/2014/main" val="4230303247"/>
                    </a:ext>
                  </a:extLst>
                </a:gridCol>
                <a:gridCol w="1444857">
                  <a:extLst>
                    <a:ext uri="{9D8B030D-6E8A-4147-A177-3AD203B41FA5}">
                      <a16:colId xmlns:a16="http://schemas.microsoft.com/office/drawing/2014/main" val="1560081251"/>
                    </a:ext>
                  </a:extLst>
                </a:gridCol>
                <a:gridCol w="1431637">
                  <a:extLst>
                    <a:ext uri="{9D8B030D-6E8A-4147-A177-3AD203B41FA5}">
                      <a16:colId xmlns:a16="http://schemas.microsoft.com/office/drawing/2014/main" val="2586849581"/>
                    </a:ext>
                  </a:extLst>
                </a:gridCol>
                <a:gridCol w="1376218">
                  <a:extLst>
                    <a:ext uri="{9D8B030D-6E8A-4147-A177-3AD203B41FA5}">
                      <a16:colId xmlns:a16="http://schemas.microsoft.com/office/drawing/2014/main" val="673998139"/>
                    </a:ext>
                  </a:extLst>
                </a:gridCol>
                <a:gridCol w="1403927">
                  <a:extLst>
                    <a:ext uri="{9D8B030D-6E8A-4147-A177-3AD203B41FA5}">
                      <a16:colId xmlns:a16="http://schemas.microsoft.com/office/drawing/2014/main" val="3198236647"/>
                    </a:ext>
                  </a:extLst>
                </a:gridCol>
                <a:gridCol w="1422400">
                  <a:extLst>
                    <a:ext uri="{9D8B030D-6E8A-4147-A177-3AD203B41FA5}">
                      <a16:colId xmlns:a16="http://schemas.microsoft.com/office/drawing/2014/main" val="1113525981"/>
                    </a:ext>
                  </a:extLst>
                </a:gridCol>
                <a:gridCol w="1390505">
                  <a:extLst>
                    <a:ext uri="{9D8B030D-6E8A-4147-A177-3AD203B41FA5}">
                      <a16:colId xmlns:a16="http://schemas.microsoft.com/office/drawing/2014/main" val="1069896332"/>
                    </a:ext>
                  </a:extLst>
                </a:gridCol>
              </a:tblGrid>
              <a:tr h="822366">
                <a:tc>
                  <a:txBody>
                    <a:bodyPr/>
                    <a:lstStyle/>
                    <a:p>
                      <a:pPr algn="l" fontAlgn="b"/>
                      <a:r>
                        <a:rPr lang="da-DK" sz="1400" b="1" u="none" strike="noStrike" dirty="0">
                          <a:effectLst/>
                        </a:rPr>
                        <a:t>Afdeling</a:t>
                      </a:r>
                      <a:endParaRPr lang="da-DK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400" b="1" u="none" strike="noStrike" dirty="0">
                          <a:effectLst/>
                        </a:rPr>
                        <a:t>3. kvartal 2018</a:t>
                      </a:r>
                      <a:endParaRPr lang="da-DK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400" b="1" u="none" strike="noStrike" dirty="0">
                          <a:effectLst/>
                        </a:rPr>
                        <a:t>3. kvartal 2019</a:t>
                      </a:r>
                      <a:endParaRPr lang="da-DK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400" b="1" u="none" strike="noStrike" dirty="0">
                          <a:effectLst/>
                        </a:rPr>
                        <a:t>3. kvartal 2020</a:t>
                      </a:r>
                      <a:endParaRPr lang="da-DK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400" b="1" u="none" strike="noStrike" dirty="0">
                          <a:effectLst/>
                        </a:rPr>
                        <a:t>3. kvartal 2021</a:t>
                      </a:r>
                      <a:endParaRPr lang="da-DK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da-DK" sz="14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3. kvartal 2022</a:t>
                      </a:r>
                    </a:p>
                  </a:txBody>
                  <a:tcPr marL="6350" marR="6350" marT="635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sz="14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3. kvartal 2023</a:t>
                      </a:r>
                    </a:p>
                  </a:txBody>
                  <a:tcPr marL="6350" marR="6350" marT="635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6073772"/>
                  </a:ext>
                </a:extLst>
              </a:tr>
              <a:tr h="373204">
                <a:tc>
                  <a:txBody>
                    <a:bodyPr/>
                    <a:lstStyle/>
                    <a:p>
                      <a:pPr algn="l" fontAlgn="b"/>
                      <a:r>
                        <a:rPr lang="da-DK" sz="1400" b="1" u="none" strike="noStrike" dirty="0">
                          <a:effectLst/>
                        </a:rPr>
                        <a:t>TEC, Ballerup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13,3%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9,2%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12,1%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13,9%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14,5%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14,7%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817152816"/>
                  </a:ext>
                </a:extLst>
              </a:tr>
              <a:tr h="393590">
                <a:tc>
                  <a:txBody>
                    <a:bodyPr/>
                    <a:lstStyle/>
                    <a:p>
                      <a:pPr algn="l" fontAlgn="b"/>
                      <a:r>
                        <a:rPr lang="da-DK" sz="1400" b="1" u="none" strike="noStrike" dirty="0">
                          <a:effectLst/>
                        </a:rPr>
                        <a:t>TEC, Frederiksberg</a:t>
                      </a:r>
                      <a:endParaRPr lang="da-DK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9,3%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18,3%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11,2%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13,4%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9,5%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9,5%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531598640"/>
                  </a:ext>
                </a:extLst>
              </a:tr>
              <a:tr h="393590">
                <a:tc>
                  <a:txBody>
                    <a:bodyPr/>
                    <a:lstStyle/>
                    <a:p>
                      <a:pPr algn="l" fontAlgn="b"/>
                      <a:r>
                        <a:rPr lang="da-DK" sz="1400" b="1" u="none" strike="noStrike" dirty="0">
                          <a:effectLst/>
                        </a:rPr>
                        <a:t>TEC, Gladsaxe</a:t>
                      </a:r>
                      <a:endParaRPr lang="da-DK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31,6%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19,0%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18,6%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23,1%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10,6%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10,6%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484876480"/>
                  </a:ext>
                </a:extLst>
              </a:tr>
              <a:tr h="393590">
                <a:tc>
                  <a:txBody>
                    <a:bodyPr/>
                    <a:lstStyle/>
                    <a:p>
                      <a:pPr algn="l" fontAlgn="b"/>
                      <a:r>
                        <a:rPr lang="da-DK" sz="1400" b="1" u="none" strike="noStrike" dirty="0">
                          <a:effectLst/>
                        </a:rPr>
                        <a:t>TEC, Hvidovre</a:t>
                      </a:r>
                      <a:endParaRPr lang="da-DK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21,8%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19,4%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14,7%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8,7%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6,0%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6,0%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580890296"/>
                  </a:ext>
                </a:extLst>
              </a:tr>
              <a:tr h="393590">
                <a:tc>
                  <a:txBody>
                    <a:bodyPr/>
                    <a:lstStyle/>
                    <a:p>
                      <a:pPr algn="l" fontAlgn="b"/>
                      <a:r>
                        <a:rPr lang="da-DK" sz="1400" b="1" u="none" strike="noStrike" dirty="0">
                          <a:effectLst/>
                        </a:rPr>
                        <a:t>Samlet GF1</a:t>
                      </a:r>
                      <a:endParaRPr lang="da-DK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13,8%</a:t>
                      </a:r>
                    </a:p>
                  </a:txBody>
                  <a:tcPr marL="9525" marR="9525" marT="9525" marB="0" anchor="b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16,4%</a:t>
                      </a:r>
                    </a:p>
                  </a:txBody>
                  <a:tcPr marL="9525" marR="9525" marT="9525" marB="0" anchor="b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13,0%</a:t>
                      </a:r>
                    </a:p>
                  </a:txBody>
                  <a:tcPr marL="9525" marR="9525" marT="9525" marB="0" anchor="b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13,3%</a:t>
                      </a:r>
                    </a:p>
                  </a:txBody>
                  <a:tcPr marL="9525" marR="9525" marT="9525" marB="0" anchor="b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13,0%</a:t>
                      </a:r>
                    </a:p>
                  </a:txBody>
                  <a:tcPr marL="9525" marR="9525" marT="9525" marB="0" anchor="b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10,2%</a:t>
                      </a:r>
                    </a:p>
                  </a:txBody>
                  <a:tcPr marL="9525" marR="9525" marT="9525" marB="0" anchor="b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91502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682587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da-DK" sz="27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GF2 status frafald 3 måneder efter påbegyndt uddannelse</a:t>
            </a:r>
            <a:br>
              <a:rPr kumimoji="0" lang="da-DK" sz="27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kumimoji="0" lang="da-DK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Kilde: https://uddannelsesstatistik.dk/Pages/Topics/154.aspx?excel=1989</a:t>
            </a:r>
            <a:endParaRPr lang="da-DK" sz="1600" b="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endParaRPr>
          </a:p>
        </p:txBody>
      </p:sp>
      <p:graphicFrame>
        <p:nvGraphicFramePr>
          <p:cNvPr id="3" name="Tabel 2">
            <a:extLst>
              <a:ext uri="{FF2B5EF4-FFF2-40B4-BE49-F238E27FC236}">
                <a16:creationId xmlns:a16="http://schemas.microsoft.com/office/drawing/2014/main" id="{1549489A-039E-4911-BF0A-F8A4CD2B57D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2368238"/>
              </p:ext>
            </p:extLst>
          </p:nvPr>
        </p:nvGraphicFramePr>
        <p:xfrm>
          <a:off x="737419" y="1382192"/>
          <a:ext cx="10567126" cy="476604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610949">
                  <a:extLst>
                    <a:ext uri="{9D8B030D-6E8A-4147-A177-3AD203B41FA5}">
                      <a16:colId xmlns:a16="http://schemas.microsoft.com/office/drawing/2014/main" val="3481863271"/>
                    </a:ext>
                  </a:extLst>
                </a:gridCol>
                <a:gridCol w="1344065">
                  <a:extLst>
                    <a:ext uri="{9D8B030D-6E8A-4147-A177-3AD203B41FA5}">
                      <a16:colId xmlns:a16="http://schemas.microsoft.com/office/drawing/2014/main" val="1405964220"/>
                    </a:ext>
                  </a:extLst>
                </a:gridCol>
                <a:gridCol w="1406580">
                  <a:extLst>
                    <a:ext uri="{9D8B030D-6E8A-4147-A177-3AD203B41FA5}">
                      <a16:colId xmlns:a16="http://schemas.microsoft.com/office/drawing/2014/main" val="1767499143"/>
                    </a:ext>
                  </a:extLst>
                </a:gridCol>
                <a:gridCol w="1390952">
                  <a:extLst>
                    <a:ext uri="{9D8B030D-6E8A-4147-A177-3AD203B41FA5}">
                      <a16:colId xmlns:a16="http://schemas.microsoft.com/office/drawing/2014/main" val="4277851538"/>
                    </a:ext>
                  </a:extLst>
                </a:gridCol>
                <a:gridCol w="1375323">
                  <a:extLst>
                    <a:ext uri="{9D8B030D-6E8A-4147-A177-3AD203B41FA5}">
                      <a16:colId xmlns:a16="http://schemas.microsoft.com/office/drawing/2014/main" val="3475529712"/>
                    </a:ext>
                  </a:extLst>
                </a:gridCol>
                <a:gridCol w="1439257">
                  <a:extLst>
                    <a:ext uri="{9D8B030D-6E8A-4147-A177-3AD203B41FA5}">
                      <a16:colId xmlns:a16="http://schemas.microsoft.com/office/drawing/2014/main" val="2163080343"/>
                    </a:ext>
                  </a:extLst>
                </a:gridCol>
              </a:tblGrid>
              <a:tr h="235025">
                <a:tc>
                  <a:txBody>
                    <a:bodyPr/>
                    <a:lstStyle/>
                    <a:p>
                      <a:pPr fontAlgn="b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a-DK" sz="1400" b="1" kern="1200" dirty="0">
                          <a:effectLst/>
                        </a:rPr>
                        <a:t>Uddannelse og forløb</a:t>
                      </a:r>
                      <a:endParaRPr lang="da-DK" sz="1400" b="1" dirty="0">
                        <a:effectLst/>
                        <a:latin typeface="+mn-lt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4070" marR="3407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3. kvartal 2019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3. kvartal 2020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3. kvartal 2021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3. kvartal 2022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3. kvartal 2023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6822815"/>
                  </a:ext>
                </a:extLst>
              </a:tr>
              <a:tr h="235025"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Automatik- og procesuddannelse</a:t>
                      </a:r>
                      <a:endParaRPr lang="da-DK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22,7%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11,5%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11,1%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14,3%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001389273"/>
                  </a:ext>
                </a:extLst>
              </a:tr>
              <a:tr h="235025"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Bygningsmaler</a:t>
                      </a:r>
                      <a:endParaRPr lang="da-DK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22,4%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18,8%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24,1%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14,9%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20,8%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520523471"/>
                  </a:ext>
                </a:extLst>
              </a:tr>
              <a:tr h="235025"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Cykel- og motorcykelmekaniker</a:t>
                      </a:r>
                      <a:endParaRPr lang="da-DK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22,7%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da-DK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14,3%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da-DK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589533169"/>
                  </a:ext>
                </a:extLst>
              </a:tr>
              <a:tr h="245417"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Data- og kommunikationsuddannelsen</a:t>
                      </a:r>
                      <a:endParaRPr lang="da-DK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14,4%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10,5%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18,0%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22,2%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7,0%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587786765"/>
                  </a:ext>
                </a:extLst>
              </a:tr>
              <a:tr h="235025"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Elektriker</a:t>
                      </a:r>
                      <a:endParaRPr lang="da-DK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19,6%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21,0%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13,6%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15,1%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21,7%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767180182"/>
                  </a:ext>
                </a:extLst>
              </a:tr>
              <a:tr h="235025"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Finmekaniker</a:t>
                      </a:r>
                      <a:endParaRPr lang="da-DK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17,5%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19,0%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13,8%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41,7%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12,0%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129445181"/>
                  </a:ext>
                </a:extLst>
              </a:tr>
              <a:tr h="235025"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Flytekniker</a:t>
                      </a:r>
                      <a:endParaRPr lang="da-DK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10,3%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11,1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24,0%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313303701"/>
                  </a:ext>
                </a:extLst>
              </a:tr>
              <a:tr h="285298"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Karrosseriteknikeruddannelsen</a:t>
                      </a:r>
                      <a:endParaRPr lang="da-DK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898747924"/>
                  </a:ext>
                </a:extLst>
              </a:tr>
              <a:tr h="236246"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Køletekniker</a:t>
                      </a:r>
                      <a:endParaRPr lang="da-DK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12,0%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590082029"/>
                  </a:ext>
                </a:extLst>
              </a:tr>
              <a:tr h="235025"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Lager- og terminaluddannelse</a:t>
                      </a:r>
                      <a:endParaRPr lang="da-DK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26,3%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30,8%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409034736"/>
                  </a:ext>
                </a:extLst>
              </a:tr>
              <a:tr h="236246"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Lastvognsmekaniker</a:t>
                      </a:r>
                      <a:endParaRPr lang="da-DK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15,8%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27,3%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814202909"/>
                  </a:ext>
                </a:extLst>
              </a:tr>
              <a:tr h="235025"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Lufthavnsuddannelsen</a:t>
                      </a:r>
                      <a:endParaRPr lang="da-DK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52,9%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31,8%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37,5%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258405779"/>
                  </a:ext>
                </a:extLst>
              </a:tr>
              <a:tr h="235025"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Ortopædist</a:t>
                      </a:r>
                      <a:endParaRPr lang="da-DK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da-DK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60,0%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983658928"/>
                  </a:ext>
                </a:extLst>
              </a:tr>
              <a:tr h="235025"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Personvognsmekaniker</a:t>
                      </a:r>
                      <a:endParaRPr lang="da-DK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10,9%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15,6%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13,0%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17,6%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6,4%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523137424"/>
                  </a:ext>
                </a:extLst>
              </a:tr>
              <a:tr h="235025"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Serviceassistent</a:t>
                      </a:r>
                      <a:endParaRPr lang="da-DK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822562390"/>
                  </a:ext>
                </a:extLst>
              </a:tr>
              <a:tr h="235025"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Skiltetekniker</a:t>
                      </a:r>
                      <a:endParaRPr lang="da-DK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17,6%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280421803"/>
                  </a:ext>
                </a:extLst>
              </a:tr>
              <a:tr h="235025"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Smedeuddannelse</a:t>
                      </a:r>
                      <a:endParaRPr lang="da-DK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16,7%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13,6%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13,6%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583570065"/>
                  </a:ext>
                </a:extLst>
              </a:tr>
              <a:tr h="236246"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b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Vejgodstransportuddannelse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25,9%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44,4%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20,0%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933677615"/>
                  </a:ext>
                </a:extLst>
              </a:tr>
              <a:tr h="236246"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b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VVS-energiuddannelsen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16,3%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11,8%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9,1%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6,7%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12,0%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6749538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2337829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sz="2800" dirty="0">
                <a:solidFill>
                  <a:srgbClr val="004B46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Frafald i overgangen mellem GF1 og GF2</a:t>
            </a:r>
            <a:br>
              <a:rPr lang="da-DK" sz="2800" dirty="0">
                <a:solidFill>
                  <a:srgbClr val="004B46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da-DK" sz="1800" b="0" dirty="0">
                <a:solidFill>
                  <a:srgbClr val="004B46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Viser frafaldsprocenter én måned efter endt GF1</a:t>
            </a:r>
            <a:br>
              <a:rPr lang="da-DK" sz="2800" dirty="0">
                <a:solidFill>
                  <a:srgbClr val="004B46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da-DK" sz="14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Kilde: https://uddannelsesstatistik.dk/Pages/Topics/26.aspx?excel=1630</a:t>
            </a:r>
          </a:p>
        </p:txBody>
      </p:sp>
      <p:graphicFrame>
        <p:nvGraphicFramePr>
          <p:cNvPr id="9" name="Diagram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22801495"/>
              </p:ext>
            </p:extLst>
          </p:nvPr>
        </p:nvGraphicFramePr>
        <p:xfrm>
          <a:off x="616688" y="1966623"/>
          <a:ext cx="11030368" cy="40093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00218659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Frafald i overgangen mellem GF2 og HF</a:t>
            </a:r>
            <a:br>
              <a:rPr lang="da-DK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da-DK" sz="18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Viser frafaldsprocenter tre måned efter endt GF2, fordelt institutioner</a:t>
            </a:r>
            <a:br>
              <a:rPr lang="da-DK" sz="2800" dirty="0">
                <a:solidFill>
                  <a:srgbClr val="004B46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da-DK" sz="14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Kilde: https://uddannelsesstatistik.dk/Pages/Topics/26.aspx?excel=1630</a:t>
            </a:r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D4FE9EF9-8EFA-C0AE-C4C9-CCB143A58BA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72772803"/>
              </p:ext>
            </p:extLst>
          </p:nvPr>
        </p:nvGraphicFramePr>
        <p:xfrm>
          <a:off x="868217" y="2057399"/>
          <a:ext cx="10917383" cy="43064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55228467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1">
            <a:extLst>
              <a:ext uri="{FF2B5EF4-FFF2-40B4-BE49-F238E27FC236}">
                <a16:creationId xmlns:a16="http://schemas.microsoft.com/office/drawing/2014/main" id="{6D2A91FE-1565-F5BA-470F-8D5AA4CA48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688" y="620553"/>
            <a:ext cx="10837893" cy="1070135"/>
          </a:xfrm>
        </p:spPr>
        <p:txBody>
          <a:bodyPr>
            <a:normAutofit/>
          </a:bodyPr>
          <a:lstStyle/>
          <a:p>
            <a:r>
              <a:rPr lang="da-DK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Frafald i overgangen mellem GF2 og HF 2023</a:t>
            </a:r>
            <a:br>
              <a:rPr lang="da-DK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da-DK" sz="18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Viser frafaldsprocenter tre måneder efter endt GF2, fordelt på uddannelsesgrupper og uddannelser</a:t>
            </a:r>
            <a:br>
              <a:rPr lang="da-DK" sz="2800" dirty="0">
                <a:solidFill>
                  <a:srgbClr val="004B46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da-DK" sz="14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Kilde: https://uddannelsesstatistik.dk/Pages/Topics/26.aspx</a:t>
            </a:r>
          </a:p>
        </p:txBody>
      </p: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82E0DB0B-6488-4132-79B7-A8D6504AF6A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44209238"/>
              </p:ext>
            </p:extLst>
          </p:nvPr>
        </p:nvGraphicFramePr>
        <p:xfrm>
          <a:off x="616688" y="1911928"/>
          <a:ext cx="10837892" cy="42264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92257443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0287D77-09B1-4A0F-A842-3FC1369D9BC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/>
              <a:t>HTX</a:t>
            </a:r>
          </a:p>
        </p:txBody>
      </p:sp>
    </p:spTree>
    <p:extLst>
      <p:ext uri="{BB962C8B-B14F-4D97-AF65-F5344CB8AC3E}">
        <p14:creationId xmlns:p14="http://schemas.microsoft.com/office/powerpoint/2010/main" val="211713179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4231D42-EF79-4BD6-8EB0-D5AA3F756D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a-DK" sz="2700" dirty="0">
                <a:solidFill>
                  <a:schemeClr val="accent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Status efter grundforløbet for elever der påbegyndte gymnasial uddannelse (HTX) i august måned</a:t>
            </a:r>
            <a:br>
              <a:rPr lang="da-DK" sz="2700" dirty="0">
                <a:solidFill>
                  <a:schemeClr val="accent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lang="da-DK" sz="1400" b="0" dirty="0">
                <a:solidFill>
                  <a:srgbClr val="000000">
                    <a:lumMod val="65000"/>
                    <a:lumOff val="35000"/>
                  </a:srgbClr>
                </a:solidFill>
                <a:ea typeface="+mn-ea"/>
                <a:cs typeface="+mn-cs"/>
              </a:rPr>
              <a:t>Kilde: https://uddannelsesstatistik.dk/Pages/Topics/153.aspx?excel=1914</a:t>
            </a:r>
            <a:br>
              <a:rPr lang="da-DK" b="0" i="0" dirty="0">
                <a:solidFill>
                  <a:srgbClr val="000000"/>
                </a:solidFill>
                <a:effectLst/>
                <a:latin typeface="Volkhov"/>
              </a:rPr>
            </a:br>
            <a:endParaRPr lang="da-DK" dirty="0"/>
          </a:p>
        </p:txBody>
      </p:sp>
      <p:graphicFrame>
        <p:nvGraphicFramePr>
          <p:cNvPr id="4" name="Pladsholder til indhold 3">
            <a:extLst>
              <a:ext uri="{FF2B5EF4-FFF2-40B4-BE49-F238E27FC236}">
                <a16:creationId xmlns:a16="http://schemas.microsoft.com/office/drawing/2014/main" id="{223D7902-90B8-47D8-B1FE-C1277EBF87E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50374171"/>
              </p:ext>
            </p:extLst>
          </p:nvPr>
        </p:nvGraphicFramePr>
        <p:xfrm>
          <a:off x="615949" y="1893455"/>
          <a:ext cx="11031105" cy="43439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6001073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1405C850-FADC-490B-8769-98A488FAE9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sz="2400" dirty="0">
                <a:solidFill>
                  <a:schemeClr val="accent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Frafald 1 år efter påbegyndt gymnasieuddannelse (HTX) - Benchmarking</a:t>
            </a:r>
            <a:br>
              <a:rPr lang="da-DK" sz="2400" dirty="0">
                <a:solidFill>
                  <a:schemeClr val="accent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lang="da-DK" sz="1300" b="0" dirty="0">
                <a:solidFill>
                  <a:srgbClr val="000000">
                    <a:lumMod val="65000"/>
                    <a:lumOff val="35000"/>
                  </a:srgbClr>
                </a:solidFill>
                <a:ea typeface="+mn-ea"/>
                <a:cs typeface="+mn-cs"/>
              </a:rPr>
              <a:t>Kilde: https://uddannelsesstatistik.dk/Pages/Topics/153.aspx?excel=1913</a:t>
            </a:r>
          </a:p>
        </p:txBody>
      </p:sp>
      <p:graphicFrame>
        <p:nvGraphicFramePr>
          <p:cNvPr id="9" name="Pladsholder til indhold 8">
            <a:extLst>
              <a:ext uri="{FF2B5EF4-FFF2-40B4-BE49-F238E27FC236}">
                <a16:creationId xmlns:a16="http://schemas.microsoft.com/office/drawing/2014/main" id="{D102A4A8-516A-4C2F-B7EF-96907D28E23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48802271"/>
              </p:ext>
            </p:extLst>
          </p:nvPr>
        </p:nvGraphicFramePr>
        <p:xfrm>
          <a:off x="616688" y="1514763"/>
          <a:ext cx="11270512" cy="47226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16494730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1405C850-FADC-490B-8769-98A488FAE9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sz="2400" dirty="0">
                <a:solidFill>
                  <a:schemeClr val="accent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Frafald 1 år efter påbegyndt gymnasieuddannelse</a:t>
            </a:r>
            <a:br>
              <a:rPr lang="da-DK" sz="2400" dirty="0">
                <a:solidFill>
                  <a:schemeClr val="accent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lang="da-DK" sz="1300" b="0" dirty="0">
                <a:solidFill>
                  <a:srgbClr val="000000">
                    <a:lumMod val="65000"/>
                    <a:lumOff val="35000"/>
                  </a:srgbClr>
                </a:solidFill>
                <a:ea typeface="+mn-ea"/>
                <a:cs typeface="+mn-cs"/>
              </a:rPr>
              <a:t>Kilde: https://uddannelsesstatistik.dk/Pages/Topics/153.aspx?excel=1913</a:t>
            </a:r>
          </a:p>
        </p:txBody>
      </p:sp>
      <p:graphicFrame>
        <p:nvGraphicFramePr>
          <p:cNvPr id="7" name="Pladsholder til indhold 6">
            <a:extLst>
              <a:ext uri="{FF2B5EF4-FFF2-40B4-BE49-F238E27FC236}">
                <a16:creationId xmlns:a16="http://schemas.microsoft.com/office/drawing/2014/main" id="{3E7B4A63-38D8-4AE0-96B8-95EA43F528E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01092135"/>
              </p:ext>
            </p:extLst>
          </p:nvPr>
        </p:nvGraphicFramePr>
        <p:xfrm>
          <a:off x="615950" y="1690688"/>
          <a:ext cx="10837863" cy="44513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85432189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Eksamenskarakter HTX</a:t>
            </a:r>
          </a:p>
        </p:txBody>
      </p:sp>
      <p:sp>
        <p:nvSpPr>
          <p:cNvPr id="7" name="Tekstfelt 6"/>
          <p:cNvSpPr txBox="1"/>
          <p:nvPr/>
        </p:nvSpPr>
        <p:spPr>
          <a:xfrm>
            <a:off x="637636" y="1189837"/>
            <a:ext cx="852963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Kilde: https://uddannelsesstatistik.dk/Pages/Topics/5.aspx?excel=2034  </a:t>
            </a:r>
          </a:p>
        </p:txBody>
      </p:sp>
      <p:graphicFrame>
        <p:nvGraphicFramePr>
          <p:cNvPr id="10" name="Diagram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14886199"/>
              </p:ext>
            </p:extLst>
          </p:nvPr>
        </p:nvGraphicFramePr>
        <p:xfrm>
          <a:off x="551737" y="1692879"/>
          <a:ext cx="10914349" cy="40613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04635727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Eksamenskarakter HTX</a:t>
            </a:r>
          </a:p>
        </p:txBody>
      </p:sp>
      <p:sp>
        <p:nvSpPr>
          <p:cNvPr id="7" name="Tekstfelt 6"/>
          <p:cNvSpPr txBox="1"/>
          <p:nvPr/>
        </p:nvSpPr>
        <p:spPr>
          <a:xfrm>
            <a:off x="637636" y="1189837"/>
            <a:ext cx="852963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Kilde: https://uddannelsesstatistik.dk/Pages/Topics/5.aspx?excel=2034  </a:t>
            </a:r>
          </a:p>
        </p:txBody>
      </p:sp>
      <p:graphicFrame>
        <p:nvGraphicFramePr>
          <p:cNvPr id="11" name="Diagram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44534293"/>
              </p:ext>
            </p:extLst>
          </p:nvPr>
        </p:nvGraphicFramePr>
        <p:xfrm>
          <a:off x="725914" y="1726807"/>
          <a:ext cx="10987763" cy="42930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55291069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Eksamenskarakter HTX</a:t>
            </a:r>
          </a:p>
        </p:txBody>
      </p:sp>
      <p:sp>
        <p:nvSpPr>
          <p:cNvPr id="7" name="Tekstfelt 6"/>
          <p:cNvSpPr txBox="1"/>
          <p:nvPr/>
        </p:nvSpPr>
        <p:spPr>
          <a:xfrm>
            <a:off x="637636" y="1189837"/>
            <a:ext cx="852963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Kilde: https://uddannelsesstatistik.dk/Pages/Topics/5.aspx?excel=2034</a:t>
            </a:r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A2A77B15-5835-475E-99DF-49E59B65758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76570512"/>
              </p:ext>
            </p:extLst>
          </p:nvPr>
        </p:nvGraphicFramePr>
        <p:xfrm>
          <a:off x="637635" y="1963551"/>
          <a:ext cx="10801780" cy="37046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8254358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Vækst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idx="1"/>
          </p:nvPr>
        </p:nvSpPr>
        <p:spPr>
          <a:xfrm>
            <a:off x="2822714" y="4160018"/>
            <a:ext cx="8524736" cy="1350236"/>
          </a:xfrm>
        </p:spPr>
        <p:txBody>
          <a:bodyPr>
            <a:normAutofit/>
          </a:bodyPr>
          <a:lstStyle/>
          <a:p>
            <a:r>
              <a:rPr lang="da-DK" dirty="0"/>
              <a:t>Ansøgninger direkte fra folkeskolen</a:t>
            </a:r>
          </a:p>
          <a:p>
            <a:r>
              <a:rPr lang="da-DK" dirty="0"/>
              <a:t>Bestand</a:t>
            </a:r>
          </a:p>
          <a:p>
            <a:r>
              <a:rPr lang="da-DK" dirty="0" err="1"/>
              <a:t>Lærerpladser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56949698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title"/>
          </p:nvPr>
        </p:nvSpPr>
        <p:spPr>
          <a:xfrm>
            <a:off x="730481" y="718227"/>
            <a:ext cx="10713501" cy="968979"/>
          </a:xfrm>
        </p:spPr>
        <p:txBody>
          <a:bodyPr>
            <a:normAutofit fontScale="90000"/>
          </a:bodyPr>
          <a:lstStyle/>
          <a:p>
            <a:r>
              <a:rPr lang="da-DK" dirty="0"/>
              <a:t>Ansøgning 1. prioritet direkte fra folkeskolen</a:t>
            </a:r>
            <a:br>
              <a:rPr lang="da-DK" dirty="0"/>
            </a:br>
            <a:endParaRPr lang="da-DK" dirty="0"/>
          </a:p>
        </p:txBody>
      </p:sp>
      <p:graphicFrame>
        <p:nvGraphicFramePr>
          <p:cNvPr id="11" name="Diagram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69883397"/>
              </p:ext>
            </p:extLst>
          </p:nvPr>
        </p:nvGraphicFramePr>
        <p:xfrm>
          <a:off x="344099" y="1548038"/>
          <a:ext cx="11486264" cy="46894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Tekstfelt 7"/>
          <p:cNvSpPr txBox="1"/>
          <p:nvPr/>
        </p:nvSpPr>
        <p:spPr>
          <a:xfrm>
            <a:off x="647684" y="1139550"/>
            <a:ext cx="852963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Kilde: https://uddannelsesstatistik.dk/Pages/Topics/207.aspx</a:t>
            </a:r>
          </a:p>
        </p:txBody>
      </p:sp>
    </p:spTree>
    <p:extLst>
      <p:ext uri="{BB962C8B-B14F-4D97-AF65-F5344CB8AC3E}">
        <p14:creationId xmlns:p14="http://schemas.microsoft.com/office/powerpoint/2010/main" val="398854813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a-DK" dirty="0"/>
              <a:t>Bestandstal fordelt på uddannelsesgrupper</a:t>
            </a:r>
            <a:br>
              <a:rPr lang="da-DK" dirty="0"/>
            </a:br>
            <a:r>
              <a:rPr lang="da-DK" sz="1600" b="0" dirty="0"/>
              <a:t>Statistikken viser bestanden (antallet) af elever som er i gang med en gymnasial uddannelse eller en erhvervsuddannelse </a:t>
            </a:r>
            <a:br>
              <a:rPr lang="da-DK" sz="1600" b="0" dirty="0"/>
            </a:br>
            <a:r>
              <a:rPr lang="da-DK" sz="16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rPr>
              <a:t>Kilde: https://uddannelsesstatistik.dk/Pages/Reports/1852.aspx </a:t>
            </a:r>
          </a:p>
        </p:txBody>
      </p:sp>
      <p:graphicFrame>
        <p:nvGraphicFramePr>
          <p:cNvPr id="4" name="Tabel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6723325"/>
              </p:ext>
            </p:extLst>
          </p:nvPr>
        </p:nvGraphicFramePr>
        <p:xfrm>
          <a:off x="725914" y="2353236"/>
          <a:ext cx="10713498" cy="240164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040732">
                  <a:extLst>
                    <a:ext uri="{9D8B030D-6E8A-4147-A177-3AD203B41FA5}">
                      <a16:colId xmlns:a16="http://schemas.microsoft.com/office/drawing/2014/main" val="2968554672"/>
                    </a:ext>
                  </a:extLst>
                </a:gridCol>
                <a:gridCol w="1530434">
                  <a:extLst>
                    <a:ext uri="{9D8B030D-6E8A-4147-A177-3AD203B41FA5}">
                      <a16:colId xmlns:a16="http://schemas.microsoft.com/office/drawing/2014/main" val="1619022986"/>
                    </a:ext>
                  </a:extLst>
                </a:gridCol>
                <a:gridCol w="1785583">
                  <a:extLst>
                    <a:ext uri="{9D8B030D-6E8A-4147-A177-3AD203B41FA5}">
                      <a16:colId xmlns:a16="http://schemas.microsoft.com/office/drawing/2014/main" val="4200597074"/>
                    </a:ext>
                  </a:extLst>
                </a:gridCol>
                <a:gridCol w="1785583">
                  <a:extLst>
                    <a:ext uri="{9D8B030D-6E8A-4147-A177-3AD203B41FA5}">
                      <a16:colId xmlns:a16="http://schemas.microsoft.com/office/drawing/2014/main" val="2393821214"/>
                    </a:ext>
                  </a:extLst>
                </a:gridCol>
                <a:gridCol w="1785583">
                  <a:extLst>
                    <a:ext uri="{9D8B030D-6E8A-4147-A177-3AD203B41FA5}">
                      <a16:colId xmlns:a16="http://schemas.microsoft.com/office/drawing/2014/main" val="724534846"/>
                    </a:ext>
                  </a:extLst>
                </a:gridCol>
                <a:gridCol w="1785583">
                  <a:extLst>
                    <a:ext uri="{9D8B030D-6E8A-4147-A177-3AD203B41FA5}">
                      <a16:colId xmlns:a16="http://schemas.microsoft.com/office/drawing/2014/main" val="4244212267"/>
                    </a:ext>
                  </a:extLst>
                </a:gridCol>
              </a:tblGrid>
              <a:tr h="557011">
                <a:tc>
                  <a:txBody>
                    <a:bodyPr/>
                    <a:lstStyle/>
                    <a:p>
                      <a:pPr algn="l" fontAlgn="b"/>
                      <a:r>
                        <a:rPr lang="da-DK" sz="1400" b="1" u="none" strike="noStrike">
                          <a:effectLst/>
                          <a:latin typeface="+mn-lt"/>
                        </a:rPr>
                        <a:t>Antal elever</a:t>
                      </a:r>
                      <a:endParaRPr lang="da-DK" sz="14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400" b="1" u="none" strike="noStrike" dirty="0">
                          <a:effectLst/>
                          <a:latin typeface="+mn-lt"/>
                        </a:rPr>
                        <a:t>År pr. september måned</a:t>
                      </a:r>
                      <a:endParaRPr lang="da-DK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da-DK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da-DK" sz="14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da-DK" sz="14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da-DK" sz="14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183992155"/>
                  </a:ext>
                </a:extLst>
              </a:tr>
              <a:tr h="557011">
                <a:tc>
                  <a:txBody>
                    <a:bodyPr/>
                    <a:lstStyle/>
                    <a:p>
                      <a:pPr algn="l" fontAlgn="b"/>
                      <a:r>
                        <a:rPr lang="da-DK" sz="1400" b="1" u="none" strike="noStrike">
                          <a:effectLst/>
                          <a:latin typeface="+mn-lt"/>
                        </a:rPr>
                        <a:t>Uddannelsesgruppe</a:t>
                      </a:r>
                      <a:endParaRPr lang="da-DK" sz="14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400" b="1" u="none" strike="noStrike" dirty="0">
                          <a:effectLst/>
                          <a:latin typeface="+mn-lt"/>
                        </a:rPr>
                        <a:t>2019</a:t>
                      </a:r>
                      <a:endParaRPr lang="da-DK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400" b="1" u="none" strike="noStrike" dirty="0">
                          <a:effectLst/>
                          <a:latin typeface="+mn-lt"/>
                        </a:rPr>
                        <a:t>2020</a:t>
                      </a:r>
                      <a:endParaRPr lang="da-DK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400" b="1" u="none" strike="noStrike" dirty="0">
                          <a:effectLst/>
                          <a:latin typeface="+mn-lt"/>
                        </a:rPr>
                        <a:t>2021</a:t>
                      </a:r>
                      <a:endParaRPr lang="da-DK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2022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2023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323481376"/>
                  </a:ext>
                </a:extLst>
              </a:tr>
              <a:tr h="557011">
                <a:tc>
                  <a:txBody>
                    <a:bodyPr/>
                    <a:lstStyle/>
                    <a:p>
                      <a:pPr algn="l" fontAlgn="b"/>
                      <a:r>
                        <a:rPr lang="da-DK" sz="1400" b="0" u="none" strike="noStrike" dirty="0">
                          <a:effectLst/>
                          <a:latin typeface="+mn-lt"/>
                        </a:rPr>
                        <a:t>Gymnasial uddannelse</a:t>
                      </a:r>
                      <a:endParaRPr lang="da-DK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4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1.316</a:t>
                      </a:r>
                    </a:p>
                  </a:txBody>
                  <a:tcPr marL="9525" marR="9525" marT="9525" marB="0" anchor="b">
                    <a:solidFill>
                      <a:schemeClr val="bg2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4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1.322</a:t>
                      </a:r>
                    </a:p>
                  </a:txBody>
                  <a:tcPr marL="9525" marR="9525" marT="9525" marB="0" anchor="b">
                    <a:solidFill>
                      <a:schemeClr val="bg2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4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1.324</a:t>
                      </a:r>
                    </a:p>
                  </a:txBody>
                  <a:tcPr marL="9525" marR="9525" marT="9525" marB="0" anchor="b">
                    <a:solidFill>
                      <a:schemeClr val="bg2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4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1.270</a:t>
                      </a:r>
                    </a:p>
                  </a:txBody>
                  <a:tcPr marL="9525" marR="9525" marT="9525" marB="0" anchor="b">
                    <a:solidFill>
                      <a:schemeClr val="bg2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4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1.205</a:t>
                      </a:r>
                    </a:p>
                  </a:txBody>
                  <a:tcPr marL="9525" marR="9525" marT="9525" marB="0" anchor="b">
                    <a:solidFill>
                      <a:schemeClr val="bg2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43435860"/>
                  </a:ext>
                </a:extLst>
              </a:tr>
              <a:tr h="365305">
                <a:tc>
                  <a:txBody>
                    <a:bodyPr/>
                    <a:lstStyle/>
                    <a:p>
                      <a:pPr algn="l" fontAlgn="b"/>
                      <a:r>
                        <a:rPr lang="da-DK" sz="1400" b="0" u="none" strike="noStrike">
                          <a:effectLst/>
                          <a:latin typeface="+mn-lt"/>
                        </a:rPr>
                        <a:t>Erhvervsuddannelse</a:t>
                      </a:r>
                      <a:endParaRPr lang="da-DK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4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5.350</a:t>
                      </a:r>
                    </a:p>
                  </a:txBody>
                  <a:tcPr marL="9525" marR="9525" marT="9525" marB="0" anchor="b">
                    <a:solidFill>
                      <a:schemeClr val="bg2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4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5.536</a:t>
                      </a:r>
                    </a:p>
                  </a:txBody>
                  <a:tcPr marL="9525" marR="9525" marT="9525" marB="0" anchor="b">
                    <a:solidFill>
                      <a:schemeClr val="bg2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4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5.611</a:t>
                      </a:r>
                    </a:p>
                  </a:txBody>
                  <a:tcPr marL="9525" marR="9525" marT="9525" marB="0" anchor="b">
                    <a:solidFill>
                      <a:schemeClr val="bg2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4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5.291</a:t>
                      </a:r>
                    </a:p>
                  </a:txBody>
                  <a:tcPr marL="9525" marR="9525" marT="9525" marB="0" anchor="b">
                    <a:solidFill>
                      <a:schemeClr val="bg2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4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5.090</a:t>
                      </a:r>
                    </a:p>
                  </a:txBody>
                  <a:tcPr marL="9525" marR="9525" marT="9525" marB="0" anchor="b">
                    <a:solidFill>
                      <a:schemeClr val="bg2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4875900"/>
                  </a:ext>
                </a:extLst>
              </a:tr>
              <a:tr h="365305">
                <a:tc>
                  <a:txBody>
                    <a:bodyPr/>
                    <a:lstStyle/>
                    <a:p>
                      <a:pPr algn="l" fontAlgn="b"/>
                      <a:r>
                        <a:rPr lang="da-DK" sz="1400" b="1" u="none" strike="noStrike">
                          <a:effectLst/>
                          <a:latin typeface="+mn-lt"/>
                        </a:rPr>
                        <a:t>Hovedtotal</a:t>
                      </a:r>
                      <a:endParaRPr lang="da-DK" sz="14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4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6.666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4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6.858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4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6.935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4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6.561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4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6.295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7839099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8892045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2F8579B-904F-4B26-B696-1943A08C5C5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/>
              <a:t>EUD</a:t>
            </a:r>
          </a:p>
        </p:txBody>
      </p:sp>
    </p:spTree>
    <p:extLst>
      <p:ext uri="{BB962C8B-B14F-4D97-AF65-F5344CB8AC3E}">
        <p14:creationId xmlns:p14="http://schemas.microsoft.com/office/powerpoint/2010/main" val="171467252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1405C850-FADC-490B-8769-98A488FAE9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sz="2500" dirty="0">
                <a:solidFill>
                  <a:schemeClr val="accent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EUD Ansøgning 1. prioritet direkte fra folkeskolen</a:t>
            </a:r>
            <a:br>
              <a:rPr lang="da-DK" sz="2400" dirty="0">
                <a:solidFill>
                  <a:schemeClr val="accent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lang="da-DK" sz="1300" b="0" dirty="0">
                <a:solidFill>
                  <a:srgbClr val="000000">
                    <a:lumMod val="65000"/>
                    <a:lumOff val="35000"/>
                  </a:srgbClr>
                </a:solidFill>
                <a:ea typeface="+mn-ea"/>
                <a:cs typeface="+mn-cs"/>
              </a:rPr>
              <a:t>Kilde: https://uddannelsesstatistik.dk/Pages/Topics/207.aspx</a:t>
            </a:r>
          </a:p>
        </p:txBody>
      </p:sp>
      <p:graphicFrame>
        <p:nvGraphicFramePr>
          <p:cNvPr id="5" name="Pladsholder til indhold 4">
            <a:extLst>
              <a:ext uri="{FF2B5EF4-FFF2-40B4-BE49-F238E27FC236}">
                <a16:creationId xmlns:a16="http://schemas.microsoft.com/office/drawing/2014/main" id="{E2CACE39-8416-5956-A7F6-213AB50EB2B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13604064"/>
              </p:ext>
            </p:extLst>
          </p:nvPr>
        </p:nvGraphicFramePr>
        <p:xfrm>
          <a:off x="615950" y="1828800"/>
          <a:ext cx="10837893" cy="43132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95081595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title"/>
          </p:nvPr>
        </p:nvSpPr>
        <p:spPr>
          <a:xfrm>
            <a:off x="730481" y="718227"/>
            <a:ext cx="10713501" cy="968979"/>
          </a:xfrm>
        </p:spPr>
        <p:txBody>
          <a:bodyPr>
            <a:normAutofit fontScale="90000"/>
          </a:bodyPr>
          <a:lstStyle/>
          <a:p>
            <a:r>
              <a:rPr lang="da-DK" dirty="0"/>
              <a:t>Tilgang til GF1 og GF2</a:t>
            </a:r>
            <a:br>
              <a:rPr lang="da-DK" dirty="0"/>
            </a:br>
            <a:endParaRPr lang="da-DK" dirty="0"/>
          </a:p>
        </p:txBody>
      </p:sp>
      <p:sp>
        <p:nvSpPr>
          <p:cNvPr id="8" name="Tekstfelt 7"/>
          <p:cNvSpPr txBox="1"/>
          <p:nvPr/>
        </p:nvSpPr>
        <p:spPr>
          <a:xfrm>
            <a:off x="647684" y="1139550"/>
            <a:ext cx="852963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Kilde: https://uddannelsesstatistik.dk/Pages/Reports/1840.aspx</a:t>
            </a:r>
          </a:p>
        </p:txBody>
      </p:sp>
      <p:graphicFrame>
        <p:nvGraphicFramePr>
          <p:cNvPr id="11" name="Diagram 10">
            <a:extLst>
              <a:ext uri="{FF2B5EF4-FFF2-40B4-BE49-F238E27FC236}">
                <a16:creationId xmlns:a16="http://schemas.microsoft.com/office/drawing/2014/main" id="{7EDC6332-9CD7-4FF4-B0C3-1621B1CADCA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06508638"/>
              </p:ext>
            </p:extLst>
          </p:nvPr>
        </p:nvGraphicFramePr>
        <p:xfrm>
          <a:off x="905164" y="1868649"/>
          <a:ext cx="10307781" cy="41904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23442722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title"/>
          </p:nvPr>
        </p:nvSpPr>
        <p:spPr>
          <a:xfrm>
            <a:off x="730481" y="718227"/>
            <a:ext cx="10713501" cy="968979"/>
          </a:xfrm>
        </p:spPr>
        <p:txBody>
          <a:bodyPr>
            <a:normAutofit/>
          </a:bodyPr>
          <a:lstStyle/>
          <a:p>
            <a:r>
              <a:rPr lang="da-DK" dirty="0"/>
              <a:t>Tilgang til grundforløbet august</a:t>
            </a:r>
          </a:p>
        </p:txBody>
      </p:sp>
      <p:sp>
        <p:nvSpPr>
          <p:cNvPr id="8" name="Tekstfelt 7"/>
          <p:cNvSpPr txBox="1"/>
          <p:nvPr/>
        </p:nvSpPr>
        <p:spPr>
          <a:xfrm>
            <a:off x="647684" y="1139550"/>
            <a:ext cx="852963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400">
                <a:solidFill>
                  <a:schemeClr val="tx1">
                    <a:lumMod val="65000"/>
                    <a:lumOff val="35000"/>
                  </a:schemeClr>
                </a:solidFill>
              </a:rPr>
              <a:t>Kilde: https://uddannelsesstatistik.dk/Pages/Reports/1840.aspx</a:t>
            </a:r>
          </a:p>
        </p:txBody>
      </p:sp>
      <p:graphicFrame>
        <p:nvGraphicFramePr>
          <p:cNvPr id="2" name="Tabel 1">
            <a:extLst>
              <a:ext uri="{FF2B5EF4-FFF2-40B4-BE49-F238E27FC236}">
                <a16:creationId xmlns:a16="http://schemas.microsoft.com/office/drawing/2014/main" id="{C3E1DE85-B340-47B6-BD22-9D22577AAA1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3415130"/>
              </p:ext>
            </p:extLst>
          </p:nvPr>
        </p:nvGraphicFramePr>
        <p:xfrm>
          <a:off x="748017" y="1687205"/>
          <a:ext cx="10287864" cy="408411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250974">
                  <a:extLst>
                    <a:ext uri="{9D8B030D-6E8A-4147-A177-3AD203B41FA5}">
                      <a16:colId xmlns:a16="http://schemas.microsoft.com/office/drawing/2014/main" val="4216466155"/>
                    </a:ext>
                  </a:extLst>
                </a:gridCol>
                <a:gridCol w="1207378">
                  <a:extLst>
                    <a:ext uri="{9D8B030D-6E8A-4147-A177-3AD203B41FA5}">
                      <a16:colId xmlns:a16="http://schemas.microsoft.com/office/drawing/2014/main" val="3418357579"/>
                    </a:ext>
                  </a:extLst>
                </a:gridCol>
                <a:gridCol w="1207378">
                  <a:extLst>
                    <a:ext uri="{9D8B030D-6E8A-4147-A177-3AD203B41FA5}">
                      <a16:colId xmlns:a16="http://schemas.microsoft.com/office/drawing/2014/main" val="3942566253"/>
                    </a:ext>
                  </a:extLst>
                </a:gridCol>
                <a:gridCol w="1207378">
                  <a:extLst>
                    <a:ext uri="{9D8B030D-6E8A-4147-A177-3AD203B41FA5}">
                      <a16:colId xmlns:a16="http://schemas.microsoft.com/office/drawing/2014/main" val="2982997908"/>
                    </a:ext>
                  </a:extLst>
                </a:gridCol>
                <a:gridCol w="1207378">
                  <a:extLst>
                    <a:ext uri="{9D8B030D-6E8A-4147-A177-3AD203B41FA5}">
                      <a16:colId xmlns:a16="http://schemas.microsoft.com/office/drawing/2014/main" val="782912678"/>
                    </a:ext>
                  </a:extLst>
                </a:gridCol>
                <a:gridCol w="1207378">
                  <a:extLst>
                    <a:ext uri="{9D8B030D-6E8A-4147-A177-3AD203B41FA5}">
                      <a16:colId xmlns:a16="http://schemas.microsoft.com/office/drawing/2014/main" val="895361913"/>
                    </a:ext>
                  </a:extLst>
                </a:gridCol>
              </a:tblGrid>
              <a:tr h="191626"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Uddannelse </a:t>
                      </a:r>
                      <a:endParaRPr lang="da-DK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724" marR="8724" marT="872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aug-19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aug-20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aug-21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aug-22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aug-23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35799108"/>
                  </a:ext>
                </a:extLst>
              </a:tr>
              <a:tr h="222911"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u="none" strike="noStrike" dirty="0">
                          <a:effectLst/>
                        </a:rPr>
                        <a:t>Teknologi, byggeri og transport – samlet GF1</a:t>
                      </a:r>
                      <a:endParaRPr lang="da-DK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724" marR="8724" marT="872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529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494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475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491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444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969770229"/>
                  </a:ext>
                </a:extLst>
              </a:tr>
              <a:tr h="191626"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u="none" strike="noStrike" dirty="0">
                          <a:effectLst/>
                        </a:rPr>
                        <a:t>Automatik- og procesuddannelse</a:t>
                      </a:r>
                      <a:endParaRPr lang="da-DK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724" marR="8724" marT="872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19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746071826"/>
                  </a:ext>
                </a:extLst>
              </a:tr>
              <a:tr h="191626"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u="none" strike="noStrike">
                          <a:effectLst/>
                        </a:rPr>
                        <a:t>Bygningsmaler</a:t>
                      </a:r>
                      <a:endParaRPr lang="da-DK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724" marR="8724" marT="872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25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598021106"/>
                  </a:ext>
                </a:extLst>
              </a:tr>
              <a:tr h="191626"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u="none" strike="noStrike">
                          <a:effectLst/>
                        </a:rPr>
                        <a:t>Cykel- og motorcykelmekaniker</a:t>
                      </a:r>
                      <a:endParaRPr lang="da-DK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724" marR="8724" marT="872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16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057161978"/>
                  </a:ext>
                </a:extLst>
              </a:tr>
              <a:tr h="205507"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u="none" strike="noStrike">
                          <a:effectLst/>
                        </a:rPr>
                        <a:t>Data- og kommunikationsuddannelsen</a:t>
                      </a:r>
                      <a:endParaRPr lang="da-DK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724" marR="8724" marT="872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44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262781739"/>
                  </a:ext>
                </a:extLst>
              </a:tr>
              <a:tr h="191626"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u="none" strike="noStrike">
                          <a:effectLst/>
                        </a:rPr>
                        <a:t>Elektriker</a:t>
                      </a:r>
                      <a:endParaRPr lang="da-DK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724" marR="8724" marT="872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162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162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132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152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895411988"/>
                  </a:ext>
                </a:extLst>
              </a:tr>
              <a:tr h="191626"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u="none" strike="noStrike">
                          <a:effectLst/>
                        </a:rPr>
                        <a:t>Finmekaniker</a:t>
                      </a:r>
                      <a:endParaRPr lang="da-DK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724" marR="8724" marT="872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22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646103347"/>
                  </a:ext>
                </a:extLst>
              </a:tr>
              <a:tr h="191626"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u="none" strike="noStrike">
                          <a:effectLst/>
                        </a:rPr>
                        <a:t>Flytekniker</a:t>
                      </a:r>
                      <a:endParaRPr lang="da-DK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724" marR="8724" marT="872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24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986258242"/>
                  </a:ext>
                </a:extLst>
              </a:tr>
              <a:tr h="191626"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u="none" strike="noStrike" dirty="0">
                          <a:effectLst/>
                        </a:rPr>
                        <a:t>Karrosseriteknikeruddannelsen</a:t>
                      </a:r>
                      <a:endParaRPr lang="da-DK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724" marR="8724" marT="872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529477935"/>
                  </a:ext>
                </a:extLst>
              </a:tr>
              <a:tr h="191626"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u="none" strike="noStrike">
                          <a:effectLst/>
                        </a:rPr>
                        <a:t>Køletekniker</a:t>
                      </a:r>
                      <a:endParaRPr lang="da-DK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724" marR="8724" marT="872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da-DK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25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009270024"/>
                  </a:ext>
                </a:extLst>
              </a:tr>
              <a:tr h="191626"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u="none" strike="noStrike">
                          <a:effectLst/>
                        </a:rPr>
                        <a:t>Lager- og terminaluddannelse</a:t>
                      </a:r>
                      <a:endParaRPr lang="da-DK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724" marR="8724" marT="872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13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222498201"/>
                  </a:ext>
                </a:extLst>
              </a:tr>
              <a:tr h="191626"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u="none" strike="noStrike" dirty="0">
                          <a:effectLst/>
                        </a:rPr>
                        <a:t>Lastvognsmekaniker</a:t>
                      </a:r>
                      <a:endParaRPr lang="da-DK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724" marR="8724" marT="872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774139442"/>
                  </a:ext>
                </a:extLst>
              </a:tr>
              <a:tr h="191626"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u="none" strike="noStrike">
                          <a:effectLst/>
                        </a:rPr>
                        <a:t>Lufthavnsuddannelsen</a:t>
                      </a:r>
                      <a:endParaRPr lang="da-DK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724" marR="8724" marT="872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729056596"/>
                  </a:ext>
                </a:extLst>
              </a:tr>
              <a:tr h="191626"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u="none" strike="noStrike">
                          <a:effectLst/>
                        </a:rPr>
                        <a:t>Ortopædist</a:t>
                      </a:r>
                      <a:endParaRPr lang="da-DK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724" marR="8724" marT="872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da-DK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001366288"/>
                  </a:ext>
                </a:extLst>
              </a:tr>
              <a:tr h="191626"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u="none" strike="noStrike">
                          <a:effectLst/>
                        </a:rPr>
                        <a:t>Personvognsmekaniker</a:t>
                      </a:r>
                      <a:endParaRPr lang="da-DK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724" marR="8724" marT="872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47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7871232"/>
                  </a:ext>
                </a:extLst>
              </a:tr>
              <a:tr h="191626"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u="none" strike="noStrike">
                          <a:effectLst/>
                        </a:rPr>
                        <a:t>Serviceassistent</a:t>
                      </a:r>
                      <a:endParaRPr lang="da-DK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724" marR="8724" marT="872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717950537"/>
                  </a:ext>
                </a:extLst>
              </a:tr>
              <a:tr h="191626"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u="none" strike="noStrike">
                          <a:effectLst/>
                        </a:rPr>
                        <a:t>Skiltetekniker</a:t>
                      </a:r>
                      <a:endParaRPr lang="da-DK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724" marR="8724" marT="8724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da-DK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da-DK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069726463"/>
                  </a:ext>
                </a:extLst>
              </a:tr>
              <a:tr h="191626"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u="none" strike="noStrike">
                          <a:effectLst/>
                        </a:rPr>
                        <a:t>Smedeuddannelse</a:t>
                      </a:r>
                      <a:endParaRPr lang="da-DK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724" marR="8724" marT="872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925072611"/>
                  </a:ext>
                </a:extLst>
              </a:tr>
              <a:tr h="191626"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u="none" strike="noStrike">
                          <a:effectLst/>
                        </a:rPr>
                        <a:t>Vejgodstransportuddannelse</a:t>
                      </a:r>
                      <a:endParaRPr lang="da-DK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724" marR="8724" marT="872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13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108868417"/>
                  </a:ext>
                </a:extLst>
              </a:tr>
              <a:tr h="191626"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u="none" strike="noStrike">
                          <a:effectLst/>
                        </a:rPr>
                        <a:t>VVS-energiuddannelsen</a:t>
                      </a:r>
                      <a:endParaRPr lang="da-DK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724" marR="8724" marT="872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43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7520686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6599123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5914" y="723900"/>
            <a:ext cx="10239137" cy="968979"/>
          </a:xfrm>
        </p:spPr>
        <p:txBody>
          <a:bodyPr>
            <a:normAutofit fontScale="90000"/>
          </a:bodyPr>
          <a:lstStyle/>
          <a:p>
            <a:r>
              <a:rPr lang="da-DK" dirty="0"/>
              <a:t>EUD bestandstal fordelt på uddannelser</a:t>
            </a:r>
            <a:br>
              <a:rPr lang="da-DK" dirty="0"/>
            </a:br>
            <a:r>
              <a:rPr lang="da-DK" sz="1600" b="0" dirty="0"/>
              <a:t>Statistikken viser antallet af elever som er i gang med en erhvervsuddannelse pr. september et givent år fordelt på uddannelse. </a:t>
            </a:r>
            <a:br>
              <a:rPr lang="da-DK" sz="1300" b="0" dirty="0"/>
            </a:br>
            <a:r>
              <a:rPr lang="da-DK" sz="1300" b="0" dirty="0"/>
              <a:t>´</a:t>
            </a:r>
            <a:br>
              <a:rPr lang="da-DK" sz="1300" b="0" dirty="0"/>
            </a:br>
            <a:r>
              <a:rPr lang="da-DK" sz="13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cs"/>
              </a:rPr>
              <a:t>Kilde: https://uddannelsesstatistik.dk/Pages/Reports/1850.aspx </a:t>
            </a:r>
            <a:endParaRPr lang="da-DK" sz="1600" b="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cs typeface="+mn-cs"/>
            </a:endParaRPr>
          </a:p>
        </p:txBody>
      </p:sp>
      <p:graphicFrame>
        <p:nvGraphicFramePr>
          <p:cNvPr id="4" name="Tabel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1844208"/>
              </p:ext>
            </p:extLst>
          </p:nvPr>
        </p:nvGraphicFramePr>
        <p:xfrm>
          <a:off x="671205" y="1971624"/>
          <a:ext cx="10747071" cy="426581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104364">
                  <a:extLst>
                    <a:ext uri="{9D8B030D-6E8A-4147-A177-3AD203B41FA5}">
                      <a16:colId xmlns:a16="http://schemas.microsoft.com/office/drawing/2014/main" val="4207203632"/>
                    </a:ext>
                  </a:extLst>
                </a:gridCol>
                <a:gridCol w="1081978">
                  <a:extLst>
                    <a:ext uri="{9D8B030D-6E8A-4147-A177-3AD203B41FA5}">
                      <a16:colId xmlns:a16="http://schemas.microsoft.com/office/drawing/2014/main" val="2159754179"/>
                    </a:ext>
                  </a:extLst>
                </a:gridCol>
                <a:gridCol w="1080777">
                  <a:extLst>
                    <a:ext uri="{9D8B030D-6E8A-4147-A177-3AD203B41FA5}">
                      <a16:colId xmlns:a16="http://schemas.microsoft.com/office/drawing/2014/main" val="694097618"/>
                    </a:ext>
                  </a:extLst>
                </a:gridCol>
                <a:gridCol w="1055836">
                  <a:extLst>
                    <a:ext uri="{9D8B030D-6E8A-4147-A177-3AD203B41FA5}">
                      <a16:colId xmlns:a16="http://schemas.microsoft.com/office/drawing/2014/main" val="2795364086"/>
                    </a:ext>
                  </a:extLst>
                </a:gridCol>
                <a:gridCol w="1368533">
                  <a:extLst>
                    <a:ext uri="{9D8B030D-6E8A-4147-A177-3AD203B41FA5}">
                      <a16:colId xmlns:a16="http://schemas.microsoft.com/office/drawing/2014/main" val="3038121104"/>
                    </a:ext>
                  </a:extLst>
                </a:gridCol>
                <a:gridCol w="1055583">
                  <a:extLst>
                    <a:ext uri="{9D8B030D-6E8A-4147-A177-3AD203B41FA5}">
                      <a16:colId xmlns:a16="http://schemas.microsoft.com/office/drawing/2014/main" val="4222261068"/>
                    </a:ext>
                  </a:extLst>
                </a:gridCol>
              </a:tblGrid>
              <a:tr h="193328"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b="1" u="none" strike="noStrike" dirty="0">
                          <a:effectLst/>
                          <a:latin typeface="+mn-lt"/>
                        </a:rPr>
                        <a:t>Uddannelse</a:t>
                      </a:r>
                      <a:endParaRPr lang="da-DK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64" marR="5764" marT="5764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da-DK" sz="1200" b="1" u="none" strike="noStrike" dirty="0">
                          <a:effectLst/>
                          <a:latin typeface="+mn-lt"/>
                        </a:rPr>
                        <a:t>2019</a:t>
                      </a:r>
                      <a:endParaRPr lang="da-DK" dirty="0"/>
                    </a:p>
                  </a:txBody>
                  <a:tcPr marL="5764" marR="5764" marT="576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1" u="none" strike="noStrike" dirty="0">
                          <a:effectLst/>
                          <a:latin typeface="+mn-lt"/>
                        </a:rPr>
                        <a:t>2020</a:t>
                      </a:r>
                      <a:endParaRPr lang="da-DK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64" marR="5764" marT="576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1" u="none" strike="noStrike" dirty="0">
                          <a:effectLst/>
                          <a:latin typeface="+mn-lt"/>
                        </a:rPr>
                        <a:t>2021</a:t>
                      </a:r>
                      <a:endParaRPr lang="da-DK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64" marR="5764" marT="576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1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2022</a:t>
                      </a:r>
                      <a:endParaRPr lang="da-DK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5764" marR="5764" marT="576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2023</a:t>
                      </a:r>
                    </a:p>
                  </a:txBody>
                  <a:tcPr marL="5764" marR="5764" marT="5764" marB="0" anchor="b"/>
                </a:tc>
                <a:extLst>
                  <a:ext uri="{0D108BD9-81ED-4DB2-BD59-A6C34878D82A}">
                    <a16:rowId xmlns:a16="http://schemas.microsoft.com/office/drawing/2014/main" val="2546547786"/>
                  </a:ext>
                </a:extLst>
              </a:tr>
              <a:tr h="193928"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Automatik- og procesuddannelsen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182</a:t>
                      </a:r>
                      <a:endParaRPr lang="da-DK" dirty="0"/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195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227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220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218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892145034"/>
                  </a:ext>
                </a:extLst>
              </a:tr>
              <a:tr h="193928"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Bygningsmaler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244</a:t>
                      </a:r>
                      <a:endParaRPr lang="da-DK" dirty="0"/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283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324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309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292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925584084"/>
                  </a:ext>
                </a:extLst>
              </a:tr>
              <a:tr h="193928"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Cykel- og motorcykelmekaniker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92</a:t>
                      </a:r>
                      <a:endParaRPr lang="da-DK" dirty="0"/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113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682940101"/>
                  </a:ext>
                </a:extLst>
              </a:tr>
              <a:tr h="193928"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Data- og kommunikationsuddannelsen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960</a:t>
                      </a:r>
                      <a:endParaRPr lang="da-DK" dirty="0"/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990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996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960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823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579566814"/>
                  </a:ext>
                </a:extLst>
              </a:tr>
              <a:tr h="193928"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Elektriker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1.419</a:t>
                      </a:r>
                      <a:endParaRPr lang="da-DK" dirty="0"/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1.436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1.470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1.366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1.369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740956405"/>
                  </a:ext>
                </a:extLst>
              </a:tr>
              <a:tr h="193928"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Finmekaniker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165</a:t>
                      </a:r>
                      <a:endParaRPr lang="da-DK" dirty="0"/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176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172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143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093235971"/>
                  </a:ext>
                </a:extLst>
              </a:tr>
              <a:tr h="193928"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Flytekniker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149</a:t>
                      </a:r>
                      <a:endParaRPr lang="da-DK" dirty="0"/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122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733810733"/>
                  </a:ext>
                </a:extLst>
              </a:tr>
              <a:tr h="193928"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Individuel EUD, Teknologi, byggeri og transport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</a:t>
                      </a:r>
                      <a:endParaRPr lang="da-DK" dirty="0"/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da-DK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810276933"/>
                  </a:ext>
                </a:extLst>
              </a:tr>
              <a:tr h="193928"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Karrosseriteknikeruddannelsen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102</a:t>
                      </a:r>
                      <a:endParaRPr lang="da-DK" dirty="0"/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139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146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769531596"/>
                  </a:ext>
                </a:extLst>
              </a:tr>
              <a:tr h="193928"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Køletekniker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27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559338737"/>
                  </a:ext>
                </a:extLst>
              </a:tr>
              <a:tr h="193928"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Lager- og terminaluddannelsen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198</a:t>
                      </a:r>
                      <a:endParaRPr lang="da-DK" dirty="0"/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186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132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87767163"/>
                  </a:ext>
                </a:extLst>
              </a:tr>
              <a:tr h="193928"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Lastvognsmekaniker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116</a:t>
                      </a:r>
                      <a:endParaRPr lang="da-DK" dirty="0"/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520543363"/>
                  </a:ext>
                </a:extLst>
              </a:tr>
              <a:tr h="193928"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Lufthavnsuddannelsen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51</a:t>
                      </a:r>
                      <a:endParaRPr lang="da-DK" dirty="0"/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25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265928433"/>
                  </a:ext>
                </a:extLst>
              </a:tr>
              <a:tr h="193928"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Ortopædist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</a:t>
                      </a:r>
                      <a:endParaRPr lang="da-DK" dirty="0"/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755120013"/>
                  </a:ext>
                </a:extLst>
              </a:tr>
              <a:tr h="193928"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Personvognsmekaniker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339</a:t>
                      </a:r>
                      <a:endParaRPr lang="da-DK" dirty="0"/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339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352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328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305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969840813"/>
                  </a:ext>
                </a:extLst>
              </a:tr>
              <a:tr h="193928"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Serviceassistent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87</a:t>
                      </a:r>
                      <a:endParaRPr lang="da-DK" dirty="0"/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61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334394320"/>
                  </a:ext>
                </a:extLst>
              </a:tr>
              <a:tr h="193928"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Skiltetekniker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49</a:t>
                      </a:r>
                      <a:endParaRPr lang="da-DK" dirty="0"/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24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79162772"/>
                  </a:ext>
                </a:extLst>
              </a:tr>
              <a:tr h="193928"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Smed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183</a:t>
                      </a:r>
                      <a:endParaRPr lang="da-DK" dirty="0"/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179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173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166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155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984573687"/>
                  </a:ext>
                </a:extLst>
              </a:tr>
              <a:tr h="193928"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Teknologi, byggeri og transport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489</a:t>
                      </a:r>
                      <a:endParaRPr lang="da-DK" dirty="0"/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463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448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459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428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725714570"/>
                  </a:ext>
                </a:extLst>
              </a:tr>
              <a:tr h="193928"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Vejgodstransportuddannelsen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136</a:t>
                      </a:r>
                      <a:endParaRPr lang="da-DK" dirty="0"/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167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181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138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43883969"/>
                  </a:ext>
                </a:extLst>
              </a:tr>
              <a:tr h="193928"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VVS-energi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353</a:t>
                      </a:r>
                      <a:endParaRPr lang="da-DK" dirty="0"/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382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394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429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446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5843894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8498846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0287D77-09B1-4A0F-A842-3FC1369D9BC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br>
              <a:rPr lang="da-DK" dirty="0"/>
            </a:br>
            <a:r>
              <a:rPr lang="da-DK" dirty="0"/>
              <a:t>HTX</a:t>
            </a:r>
          </a:p>
        </p:txBody>
      </p:sp>
    </p:spTree>
    <p:extLst>
      <p:ext uri="{BB962C8B-B14F-4D97-AF65-F5344CB8AC3E}">
        <p14:creationId xmlns:p14="http://schemas.microsoft.com/office/powerpoint/2010/main" val="99437095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1405C850-FADC-490B-8769-98A488FAE9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sz="2500" dirty="0">
                <a:solidFill>
                  <a:schemeClr val="accent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HTX Ansøgning 1. prioritet direkte fra folkeskolen</a:t>
            </a:r>
            <a:br>
              <a:rPr lang="da-DK" sz="2400" dirty="0">
                <a:solidFill>
                  <a:schemeClr val="accent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lang="da-DK" sz="1300" b="0" dirty="0">
                <a:solidFill>
                  <a:srgbClr val="000000">
                    <a:lumMod val="65000"/>
                    <a:lumOff val="35000"/>
                  </a:srgbClr>
                </a:solidFill>
                <a:ea typeface="+mn-ea"/>
                <a:cs typeface="+mn-cs"/>
              </a:rPr>
              <a:t>Kilde: https://uddannelsesstatistik.dk/Pages/Topics/207.aspx</a:t>
            </a:r>
          </a:p>
        </p:txBody>
      </p:sp>
      <p:graphicFrame>
        <p:nvGraphicFramePr>
          <p:cNvPr id="9" name="Pladsholder til indhold 8">
            <a:extLst>
              <a:ext uri="{FF2B5EF4-FFF2-40B4-BE49-F238E27FC236}">
                <a16:creationId xmlns:a16="http://schemas.microsoft.com/office/drawing/2014/main" id="{A38473FC-75DF-E342-33AD-D7B511EEEE4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02329288"/>
              </p:ext>
            </p:extLst>
          </p:nvPr>
        </p:nvGraphicFramePr>
        <p:xfrm>
          <a:off x="615950" y="1987550"/>
          <a:ext cx="10837863" cy="41544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12492236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1405C850-FADC-490B-8769-98A488FAE9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sz="2500" dirty="0">
                <a:solidFill>
                  <a:schemeClr val="accent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HTX Ansøgning 1. prioritet direkte fra folkeskolen - Benchmarking</a:t>
            </a:r>
            <a:br>
              <a:rPr lang="da-DK" sz="2400" dirty="0">
                <a:solidFill>
                  <a:schemeClr val="accent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lang="da-DK" sz="1300" b="0" dirty="0">
                <a:solidFill>
                  <a:srgbClr val="000000">
                    <a:lumMod val="65000"/>
                    <a:lumOff val="35000"/>
                  </a:srgbClr>
                </a:solidFill>
                <a:ea typeface="+mn-ea"/>
                <a:cs typeface="+mn-cs"/>
              </a:rPr>
              <a:t>Kilde: https://uddannelsesstatistik.dk/Pages/Topics/207.aspx</a:t>
            </a:r>
          </a:p>
        </p:txBody>
      </p:sp>
      <p:graphicFrame>
        <p:nvGraphicFramePr>
          <p:cNvPr id="6" name="Pladsholder til indhold 5">
            <a:extLst>
              <a:ext uri="{FF2B5EF4-FFF2-40B4-BE49-F238E27FC236}">
                <a16:creationId xmlns:a16="http://schemas.microsoft.com/office/drawing/2014/main" id="{DDF04B54-35F6-C539-FBAE-73CDA271954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88126368"/>
              </p:ext>
            </p:extLst>
          </p:nvPr>
        </p:nvGraphicFramePr>
        <p:xfrm>
          <a:off x="615950" y="1987550"/>
          <a:ext cx="10837863" cy="41544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03800870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0287D77-09B1-4A0F-A842-3FC1369D9BC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br>
              <a:rPr lang="da-DK" dirty="0"/>
            </a:br>
            <a:r>
              <a:rPr lang="da-DK" dirty="0"/>
              <a:t>Lærepladser</a:t>
            </a:r>
          </a:p>
        </p:txBody>
      </p:sp>
      <p:sp>
        <p:nvSpPr>
          <p:cNvPr id="4" name="Tekstfelt 3">
            <a:extLst>
              <a:ext uri="{FF2B5EF4-FFF2-40B4-BE49-F238E27FC236}">
                <a16:creationId xmlns:a16="http://schemas.microsoft.com/office/drawing/2014/main" id="{C36791BC-A3CC-8A89-965C-67A14E87FB7F}"/>
              </a:ext>
            </a:extLst>
          </p:cNvPr>
          <p:cNvSpPr txBox="1"/>
          <p:nvPr/>
        </p:nvSpPr>
        <p:spPr>
          <a:xfrm>
            <a:off x="3048000" y="3246643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sz="18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https://uddannelsesstatistik.dk/Pages/Reports/2009.aspx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61386208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Målsætning for indgåelse af uddannelsesaftaler på GF2 2023</a:t>
            </a:r>
            <a:br>
              <a:rPr lang="da-DK" sz="2400" dirty="0">
                <a:solidFill>
                  <a:srgbClr val="004B46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da-DK" sz="14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Kilde: https://uddannelsesstatistik.dk/Pages/Topics/200.aspx</a:t>
            </a:r>
          </a:p>
        </p:txBody>
      </p:sp>
      <p:graphicFrame>
        <p:nvGraphicFramePr>
          <p:cNvPr id="4" name="Tabel 3">
            <a:extLst>
              <a:ext uri="{FF2B5EF4-FFF2-40B4-BE49-F238E27FC236}">
                <a16:creationId xmlns:a16="http://schemas.microsoft.com/office/drawing/2014/main" id="{0EC8FCD5-6BC3-FBE9-7468-336BAA4FC6F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08122838"/>
              </p:ext>
            </p:extLst>
          </p:nvPr>
        </p:nvGraphicFramePr>
        <p:xfrm>
          <a:off x="677069" y="2139414"/>
          <a:ext cx="10837862" cy="3692058"/>
        </p:xfrm>
        <a:graphic>
          <a:graphicData uri="http://schemas.openxmlformats.org/drawingml/2006/table">
            <a:tbl>
              <a:tblPr/>
              <a:tblGrid>
                <a:gridCol w="790819">
                  <a:extLst>
                    <a:ext uri="{9D8B030D-6E8A-4147-A177-3AD203B41FA5}">
                      <a16:colId xmlns:a16="http://schemas.microsoft.com/office/drawing/2014/main" val="2942045894"/>
                    </a:ext>
                  </a:extLst>
                </a:gridCol>
                <a:gridCol w="3798277">
                  <a:extLst>
                    <a:ext uri="{9D8B030D-6E8A-4147-A177-3AD203B41FA5}">
                      <a16:colId xmlns:a16="http://schemas.microsoft.com/office/drawing/2014/main" val="3117472170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1296781054"/>
                    </a:ext>
                  </a:extLst>
                </a:gridCol>
                <a:gridCol w="1555262">
                  <a:extLst>
                    <a:ext uri="{9D8B030D-6E8A-4147-A177-3AD203B41FA5}">
                      <a16:colId xmlns:a16="http://schemas.microsoft.com/office/drawing/2014/main" val="2470749295"/>
                    </a:ext>
                  </a:extLst>
                </a:gridCol>
                <a:gridCol w="1844430">
                  <a:extLst>
                    <a:ext uri="{9D8B030D-6E8A-4147-A177-3AD203B41FA5}">
                      <a16:colId xmlns:a16="http://schemas.microsoft.com/office/drawing/2014/main" val="353902352"/>
                    </a:ext>
                  </a:extLst>
                </a:gridCol>
                <a:gridCol w="1223474">
                  <a:extLst>
                    <a:ext uri="{9D8B030D-6E8A-4147-A177-3AD203B41FA5}">
                      <a16:colId xmlns:a16="http://schemas.microsoft.com/office/drawing/2014/main" val="3202330835"/>
                    </a:ext>
                  </a:extLst>
                </a:gridCol>
              </a:tblGrid>
              <a:tr h="161759"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Institution</a:t>
                      </a:r>
                    </a:p>
                  </a:txBody>
                  <a:tcPr marL="8088" marR="8088" marT="8088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Uddannelse</a:t>
                      </a:r>
                    </a:p>
                  </a:txBody>
                  <a:tcPr marL="8088" marR="8088" marT="80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Andel aftale 15 uger</a:t>
                      </a:r>
                    </a:p>
                  </a:txBody>
                  <a:tcPr marL="8088" marR="8088" marT="80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Andel aftale slut GF2</a:t>
                      </a:r>
                    </a:p>
                  </a:txBody>
                  <a:tcPr marL="8088" marR="8088" marT="80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GF2 </a:t>
                      </a:r>
                      <a:r>
                        <a:rPr lang="da-DK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indfasningsår</a:t>
                      </a:r>
                      <a:r>
                        <a:rPr lang="da-DK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2023</a:t>
                      </a:r>
                    </a:p>
                  </a:txBody>
                  <a:tcPr marL="8088" marR="8088" marT="80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GF2 </a:t>
                      </a:r>
                      <a:r>
                        <a:rPr lang="da-DK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Indfasningsår</a:t>
                      </a:r>
                      <a:endParaRPr lang="da-DK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088" marR="8088" marT="80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58843737"/>
                  </a:ext>
                </a:extLst>
              </a:tr>
              <a:tr h="185586"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TEC</a:t>
                      </a:r>
                    </a:p>
                  </a:txBody>
                  <a:tcPr marL="8088" marR="8088" marT="8088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da-DK" sz="1100" b="0" i="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Automatik- og procesuddannelse, grundforløb 2</a:t>
                      </a:r>
                      <a:endParaRPr lang="da-DK" sz="11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088" marR="8088" marT="80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da-DK" sz="11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41,1%</a:t>
                      </a:r>
                    </a:p>
                  </a:txBody>
                  <a:tcPr marL="8088" marR="8088" marT="80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A01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59,4%</a:t>
                      </a:r>
                    </a:p>
                  </a:txBody>
                  <a:tcPr marL="8088" marR="8088" marT="80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A01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61,7%</a:t>
                      </a:r>
                    </a:p>
                  </a:txBody>
                  <a:tcPr marL="8088" marR="8088" marT="80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A01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2025</a:t>
                      </a:r>
                    </a:p>
                  </a:txBody>
                  <a:tcPr marL="8088" marR="8088" marT="80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A01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9603786"/>
                  </a:ext>
                </a:extLst>
              </a:tr>
              <a:tr h="161759">
                <a:tc>
                  <a:txBody>
                    <a:bodyPr/>
                    <a:lstStyle/>
                    <a:p>
                      <a:pPr algn="l" fontAlgn="b"/>
                      <a:endParaRPr lang="da-DK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088" marR="8088" marT="8088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Bygningsmaler, grundforløb 2</a:t>
                      </a:r>
                      <a:endParaRPr lang="da-DK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088" marR="8088" marT="80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40,9%</a:t>
                      </a:r>
                    </a:p>
                  </a:txBody>
                  <a:tcPr marL="8088" marR="8088" marT="80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84,4%</a:t>
                      </a:r>
                    </a:p>
                  </a:txBody>
                  <a:tcPr marL="8088" marR="8088" marT="80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80,0%</a:t>
                      </a:r>
                    </a:p>
                  </a:txBody>
                  <a:tcPr marL="8088" marR="8088" marT="80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2023</a:t>
                      </a:r>
                    </a:p>
                  </a:txBody>
                  <a:tcPr marL="8088" marR="8088" marT="80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884306"/>
                  </a:ext>
                </a:extLst>
              </a:tr>
              <a:tr h="161759">
                <a:tc>
                  <a:txBody>
                    <a:bodyPr/>
                    <a:lstStyle/>
                    <a:p>
                      <a:pPr algn="l" fontAlgn="b"/>
                      <a:endParaRPr lang="da-DK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088" marR="8088" marT="8088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Cykel- og motorcykelmekaniker, grundforløb 2</a:t>
                      </a:r>
                      <a:endParaRPr lang="da-DK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088" marR="8088" marT="80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63,6%</a:t>
                      </a:r>
                    </a:p>
                  </a:txBody>
                  <a:tcPr marL="8088" marR="8088" marT="80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A01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82,9%</a:t>
                      </a:r>
                    </a:p>
                  </a:txBody>
                  <a:tcPr marL="8088" marR="8088" marT="80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A01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68,2%</a:t>
                      </a:r>
                    </a:p>
                  </a:txBody>
                  <a:tcPr marL="8088" marR="8088" marT="80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A01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2025</a:t>
                      </a:r>
                    </a:p>
                  </a:txBody>
                  <a:tcPr marL="8088" marR="8088" marT="80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A01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3726879"/>
                  </a:ext>
                </a:extLst>
              </a:tr>
              <a:tr h="161759">
                <a:tc>
                  <a:txBody>
                    <a:bodyPr/>
                    <a:lstStyle/>
                    <a:p>
                      <a:pPr algn="l" fontAlgn="b"/>
                      <a:endParaRPr lang="da-DK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088" marR="8088" marT="8088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Data- og kommunikationsuddannelsen, grundforløb 2</a:t>
                      </a:r>
                    </a:p>
                  </a:txBody>
                  <a:tcPr marL="8088" marR="8088" marT="80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38,6%</a:t>
                      </a:r>
                    </a:p>
                  </a:txBody>
                  <a:tcPr marL="8088" marR="8088" marT="80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A01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38,0%</a:t>
                      </a:r>
                    </a:p>
                  </a:txBody>
                  <a:tcPr marL="8088" marR="8088" marT="80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A01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37,5%</a:t>
                      </a:r>
                    </a:p>
                  </a:txBody>
                  <a:tcPr marL="8088" marR="8088" marT="80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A01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2026</a:t>
                      </a:r>
                    </a:p>
                  </a:txBody>
                  <a:tcPr marL="8088" marR="8088" marT="80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A01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5555663"/>
                  </a:ext>
                </a:extLst>
              </a:tr>
              <a:tr h="161759">
                <a:tc>
                  <a:txBody>
                    <a:bodyPr/>
                    <a:lstStyle/>
                    <a:p>
                      <a:pPr algn="l" fontAlgn="b"/>
                      <a:endParaRPr lang="da-DK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088" marR="8088" marT="8088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Elektriker, grundforløb 2</a:t>
                      </a:r>
                    </a:p>
                  </a:txBody>
                  <a:tcPr marL="8088" marR="8088" marT="80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39,6%</a:t>
                      </a:r>
                    </a:p>
                  </a:txBody>
                  <a:tcPr marL="8088" marR="8088" marT="80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A01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64,3%</a:t>
                      </a:r>
                    </a:p>
                  </a:txBody>
                  <a:tcPr marL="8088" marR="8088" marT="80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A01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55,9%</a:t>
                      </a:r>
                    </a:p>
                  </a:txBody>
                  <a:tcPr marL="8088" marR="8088" marT="80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A01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2026</a:t>
                      </a:r>
                    </a:p>
                  </a:txBody>
                  <a:tcPr marL="8088" marR="8088" marT="80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A01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11491496"/>
                  </a:ext>
                </a:extLst>
              </a:tr>
              <a:tr h="161759">
                <a:tc>
                  <a:txBody>
                    <a:bodyPr/>
                    <a:lstStyle/>
                    <a:p>
                      <a:pPr algn="l" fontAlgn="b"/>
                      <a:endParaRPr lang="da-DK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088" marR="8088" marT="8088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Finmekaniker, grundforløb 2</a:t>
                      </a:r>
                    </a:p>
                  </a:txBody>
                  <a:tcPr marL="8088" marR="8088" marT="80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41,7%</a:t>
                      </a:r>
                    </a:p>
                  </a:txBody>
                  <a:tcPr marL="8088" marR="8088" marT="80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A01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62,1%</a:t>
                      </a:r>
                    </a:p>
                  </a:txBody>
                  <a:tcPr marL="8088" marR="8088" marT="80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A01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53,9%</a:t>
                      </a:r>
                    </a:p>
                  </a:txBody>
                  <a:tcPr marL="8088" marR="8088" marT="80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A01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2026</a:t>
                      </a:r>
                    </a:p>
                  </a:txBody>
                  <a:tcPr marL="8088" marR="8088" marT="80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A01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0340562"/>
                  </a:ext>
                </a:extLst>
              </a:tr>
              <a:tr h="161759">
                <a:tc>
                  <a:txBody>
                    <a:bodyPr/>
                    <a:lstStyle/>
                    <a:p>
                      <a:pPr algn="l" fontAlgn="b"/>
                      <a:endParaRPr lang="da-DK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088" marR="8088" marT="8088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Flytekniker, grundforløb 2</a:t>
                      </a:r>
                      <a:endParaRPr lang="da-DK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088" marR="8088" marT="80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7,9%</a:t>
                      </a:r>
                    </a:p>
                  </a:txBody>
                  <a:tcPr marL="8088" marR="8088" marT="80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18,5%</a:t>
                      </a:r>
                    </a:p>
                  </a:txBody>
                  <a:tcPr marL="8088" marR="8088" marT="80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0,0%</a:t>
                      </a:r>
                    </a:p>
                  </a:txBody>
                  <a:tcPr marL="8088" marR="8088" marT="80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2026</a:t>
                      </a:r>
                    </a:p>
                  </a:txBody>
                  <a:tcPr marL="8088" marR="8088" marT="80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5609064"/>
                  </a:ext>
                </a:extLst>
              </a:tr>
              <a:tr h="161759">
                <a:tc>
                  <a:txBody>
                    <a:bodyPr/>
                    <a:lstStyle/>
                    <a:p>
                      <a:pPr algn="l" fontAlgn="b"/>
                      <a:endParaRPr lang="da-DK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088" marR="8088" marT="8088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Karrosseriteknikeruddannelsen, grundforløb 2</a:t>
                      </a:r>
                    </a:p>
                  </a:txBody>
                  <a:tcPr marL="8088" marR="8088" marT="80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55,6%</a:t>
                      </a:r>
                    </a:p>
                  </a:txBody>
                  <a:tcPr marL="8088" marR="8088" marT="80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81,1%</a:t>
                      </a:r>
                    </a:p>
                  </a:txBody>
                  <a:tcPr marL="8088" marR="8088" marT="80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80,0%</a:t>
                      </a:r>
                    </a:p>
                  </a:txBody>
                  <a:tcPr marL="8088" marR="8088" marT="80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2022</a:t>
                      </a:r>
                    </a:p>
                  </a:txBody>
                  <a:tcPr marL="8088" marR="8088" marT="80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3964922"/>
                  </a:ext>
                </a:extLst>
              </a:tr>
              <a:tr h="161759">
                <a:tc>
                  <a:txBody>
                    <a:bodyPr/>
                    <a:lstStyle/>
                    <a:p>
                      <a:pPr algn="l" fontAlgn="b"/>
                      <a:endParaRPr lang="da-DK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088" marR="8088" marT="8088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Køletekniker, grundforløb 2</a:t>
                      </a:r>
                    </a:p>
                  </a:txBody>
                  <a:tcPr marL="8088" marR="8088" marT="80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25,6%</a:t>
                      </a:r>
                    </a:p>
                  </a:txBody>
                  <a:tcPr marL="8088" marR="8088" marT="80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A01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65,0%</a:t>
                      </a:r>
                    </a:p>
                  </a:txBody>
                  <a:tcPr marL="8088" marR="8088" marT="80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A01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80,0%</a:t>
                      </a:r>
                    </a:p>
                  </a:txBody>
                  <a:tcPr marL="8088" marR="8088" marT="80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A01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2023</a:t>
                      </a:r>
                    </a:p>
                  </a:txBody>
                  <a:tcPr marL="8088" marR="8088" marT="80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A01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64312720"/>
                  </a:ext>
                </a:extLst>
              </a:tr>
              <a:tr h="161759">
                <a:tc>
                  <a:txBody>
                    <a:bodyPr/>
                    <a:lstStyle/>
                    <a:p>
                      <a:pPr algn="l" fontAlgn="b"/>
                      <a:endParaRPr lang="da-DK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088" marR="8088" marT="8088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Lager- og terminaluddannelse, grundforløb 2</a:t>
                      </a:r>
                    </a:p>
                  </a:txBody>
                  <a:tcPr marL="8088" marR="8088" marT="80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50,0%</a:t>
                      </a:r>
                    </a:p>
                  </a:txBody>
                  <a:tcPr marL="8088" marR="8088" marT="80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A01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74,4%</a:t>
                      </a:r>
                    </a:p>
                  </a:txBody>
                  <a:tcPr marL="8088" marR="8088" marT="80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A01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80,0%</a:t>
                      </a:r>
                    </a:p>
                  </a:txBody>
                  <a:tcPr marL="8088" marR="8088" marT="80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A01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2023</a:t>
                      </a:r>
                    </a:p>
                  </a:txBody>
                  <a:tcPr marL="8088" marR="8088" marT="80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A01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69688396"/>
                  </a:ext>
                </a:extLst>
              </a:tr>
              <a:tr h="161759">
                <a:tc>
                  <a:txBody>
                    <a:bodyPr/>
                    <a:lstStyle/>
                    <a:p>
                      <a:pPr algn="l" fontAlgn="b"/>
                      <a:endParaRPr lang="da-DK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088" marR="8088" marT="8088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Lastvognsmekaniker, grundforløb 2</a:t>
                      </a:r>
                      <a:endParaRPr lang="da-DK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088" marR="8088" marT="80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67,9%</a:t>
                      </a:r>
                    </a:p>
                  </a:txBody>
                  <a:tcPr marL="8088" marR="8088" marT="80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90,0%</a:t>
                      </a:r>
                    </a:p>
                  </a:txBody>
                  <a:tcPr marL="8088" marR="8088" marT="80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80,0%</a:t>
                      </a:r>
                    </a:p>
                  </a:txBody>
                  <a:tcPr marL="8088" marR="8088" marT="80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2022</a:t>
                      </a:r>
                    </a:p>
                  </a:txBody>
                  <a:tcPr marL="8088" marR="8088" marT="80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3818099"/>
                  </a:ext>
                </a:extLst>
              </a:tr>
              <a:tr h="161759">
                <a:tc>
                  <a:txBody>
                    <a:bodyPr/>
                    <a:lstStyle/>
                    <a:p>
                      <a:pPr algn="l" fontAlgn="b"/>
                      <a:endParaRPr lang="da-DK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088" marR="8088" marT="8088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Lufthavnsuddannelsen, grundforløb 2</a:t>
                      </a:r>
                    </a:p>
                  </a:txBody>
                  <a:tcPr marL="8088" marR="8088" marT="80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0,0%</a:t>
                      </a:r>
                    </a:p>
                  </a:txBody>
                  <a:tcPr marL="8088" marR="8088" marT="80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A01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10,0%</a:t>
                      </a:r>
                    </a:p>
                  </a:txBody>
                  <a:tcPr marL="8088" marR="8088" marT="80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A01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37,9%</a:t>
                      </a:r>
                    </a:p>
                  </a:txBody>
                  <a:tcPr marL="8088" marR="8088" marT="80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A01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2026</a:t>
                      </a:r>
                    </a:p>
                  </a:txBody>
                  <a:tcPr marL="8088" marR="8088" marT="80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A01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3520245"/>
                  </a:ext>
                </a:extLst>
              </a:tr>
              <a:tr h="161759">
                <a:tc>
                  <a:txBody>
                    <a:bodyPr/>
                    <a:lstStyle/>
                    <a:p>
                      <a:pPr algn="l" fontAlgn="b"/>
                      <a:endParaRPr lang="da-DK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088" marR="8088" marT="8088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Ortopædist, grundforløb 2</a:t>
                      </a:r>
                    </a:p>
                  </a:txBody>
                  <a:tcPr marL="8088" marR="8088" marT="80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0,0%</a:t>
                      </a:r>
                    </a:p>
                  </a:txBody>
                  <a:tcPr marL="8088" marR="8088" marT="80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33,3%</a:t>
                      </a:r>
                    </a:p>
                  </a:txBody>
                  <a:tcPr marL="8088" marR="8088" marT="80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20,0%</a:t>
                      </a:r>
                    </a:p>
                  </a:txBody>
                  <a:tcPr marL="8088" marR="8088" marT="80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2026</a:t>
                      </a:r>
                    </a:p>
                  </a:txBody>
                  <a:tcPr marL="8088" marR="8088" marT="80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6962721"/>
                  </a:ext>
                </a:extLst>
              </a:tr>
              <a:tr h="161759">
                <a:tc>
                  <a:txBody>
                    <a:bodyPr/>
                    <a:lstStyle/>
                    <a:p>
                      <a:pPr algn="l" fontAlgn="b"/>
                      <a:endParaRPr lang="da-DK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088" marR="8088" marT="8088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Personvognsmekaniker, grundforløb 2</a:t>
                      </a:r>
                    </a:p>
                  </a:txBody>
                  <a:tcPr marL="8088" marR="8088" marT="80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20,5%</a:t>
                      </a:r>
                    </a:p>
                  </a:txBody>
                  <a:tcPr marL="8088" marR="8088" marT="80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A01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62,0%</a:t>
                      </a:r>
                    </a:p>
                  </a:txBody>
                  <a:tcPr marL="8088" marR="8088" marT="80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A01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64,1%</a:t>
                      </a:r>
                    </a:p>
                  </a:txBody>
                  <a:tcPr marL="8088" marR="8088" marT="80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A01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2025</a:t>
                      </a:r>
                    </a:p>
                  </a:txBody>
                  <a:tcPr marL="8088" marR="8088" marT="80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A01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94323182"/>
                  </a:ext>
                </a:extLst>
              </a:tr>
              <a:tr h="161759">
                <a:tc>
                  <a:txBody>
                    <a:bodyPr/>
                    <a:lstStyle/>
                    <a:p>
                      <a:pPr algn="l" fontAlgn="b"/>
                      <a:endParaRPr lang="da-DK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088" marR="8088" marT="8088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Serviceassistent, grundforløb 2</a:t>
                      </a:r>
                    </a:p>
                  </a:txBody>
                  <a:tcPr marL="8088" marR="8088" marT="80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0,0%</a:t>
                      </a:r>
                    </a:p>
                  </a:txBody>
                  <a:tcPr marL="8088" marR="8088" marT="80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A01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80,0%</a:t>
                      </a:r>
                    </a:p>
                  </a:txBody>
                  <a:tcPr marL="8088" marR="8088" marT="80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A01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70,6%</a:t>
                      </a:r>
                    </a:p>
                  </a:txBody>
                  <a:tcPr marL="8088" marR="8088" marT="80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A01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2024</a:t>
                      </a:r>
                    </a:p>
                  </a:txBody>
                  <a:tcPr marL="8088" marR="8088" marT="80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A01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6527475"/>
                  </a:ext>
                </a:extLst>
              </a:tr>
              <a:tr h="161759">
                <a:tc>
                  <a:txBody>
                    <a:bodyPr/>
                    <a:lstStyle/>
                    <a:p>
                      <a:pPr algn="l" fontAlgn="b"/>
                      <a:endParaRPr lang="da-DK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088" marR="8088" marT="8088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Skiltetekniker, grundforløb 2</a:t>
                      </a:r>
                    </a:p>
                  </a:txBody>
                  <a:tcPr marL="8088" marR="8088" marT="80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20,0%</a:t>
                      </a:r>
                    </a:p>
                  </a:txBody>
                  <a:tcPr marL="8088" marR="8088" marT="80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A01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28,6%</a:t>
                      </a:r>
                    </a:p>
                  </a:txBody>
                  <a:tcPr marL="8088" marR="8088" marT="80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A01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80,0%</a:t>
                      </a:r>
                    </a:p>
                  </a:txBody>
                  <a:tcPr marL="8088" marR="8088" marT="80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A01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2022</a:t>
                      </a:r>
                    </a:p>
                  </a:txBody>
                  <a:tcPr marL="8088" marR="8088" marT="80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A01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2521921"/>
                  </a:ext>
                </a:extLst>
              </a:tr>
              <a:tr h="161759">
                <a:tc>
                  <a:txBody>
                    <a:bodyPr/>
                    <a:lstStyle/>
                    <a:p>
                      <a:pPr algn="l" fontAlgn="b"/>
                      <a:endParaRPr lang="da-DK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088" marR="8088" marT="8088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Smedeuddannelse, grundforløb 2</a:t>
                      </a:r>
                    </a:p>
                  </a:txBody>
                  <a:tcPr marL="8088" marR="8088" marT="80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43,2%</a:t>
                      </a:r>
                    </a:p>
                  </a:txBody>
                  <a:tcPr marL="8088" marR="8088" marT="80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82,6%</a:t>
                      </a:r>
                    </a:p>
                  </a:txBody>
                  <a:tcPr marL="8088" marR="8088" marT="80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80,0%</a:t>
                      </a:r>
                    </a:p>
                  </a:txBody>
                  <a:tcPr marL="8088" marR="8088" marT="80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2023</a:t>
                      </a:r>
                    </a:p>
                  </a:txBody>
                  <a:tcPr marL="8088" marR="8088" marT="80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5557324"/>
                  </a:ext>
                </a:extLst>
              </a:tr>
              <a:tr h="161759">
                <a:tc>
                  <a:txBody>
                    <a:bodyPr/>
                    <a:lstStyle/>
                    <a:p>
                      <a:pPr algn="l" fontAlgn="b"/>
                      <a:endParaRPr lang="da-DK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088" marR="8088" marT="8088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Vejgodstransportuddannelse, grundforløb 2</a:t>
                      </a:r>
                    </a:p>
                  </a:txBody>
                  <a:tcPr marL="8088" marR="8088" marT="80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91,4%</a:t>
                      </a:r>
                    </a:p>
                  </a:txBody>
                  <a:tcPr marL="8088" marR="8088" marT="80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90,5%</a:t>
                      </a:r>
                    </a:p>
                  </a:txBody>
                  <a:tcPr marL="8088" marR="8088" marT="80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76,0%</a:t>
                      </a:r>
                    </a:p>
                  </a:txBody>
                  <a:tcPr marL="8088" marR="8088" marT="80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2024</a:t>
                      </a:r>
                    </a:p>
                  </a:txBody>
                  <a:tcPr marL="8088" marR="8088" marT="80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7842399"/>
                  </a:ext>
                </a:extLst>
              </a:tr>
              <a:tr h="161759">
                <a:tc>
                  <a:txBody>
                    <a:bodyPr/>
                    <a:lstStyle/>
                    <a:p>
                      <a:pPr algn="l" fontAlgn="b"/>
                      <a:endParaRPr lang="da-DK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088" marR="8088" marT="8088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VVS-energiuddannelsen, grundforløb 2</a:t>
                      </a:r>
                      <a:endParaRPr lang="da-DK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088" marR="8088" marT="80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57,4%</a:t>
                      </a:r>
                    </a:p>
                  </a:txBody>
                  <a:tcPr marL="8088" marR="8088" marT="80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84,0%</a:t>
                      </a:r>
                    </a:p>
                  </a:txBody>
                  <a:tcPr marL="8088" marR="8088" marT="80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80,0%</a:t>
                      </a:r>
                    </a:p>
                  </a:txBody>
                  <a:tcPr marL="8088" marR="8088" marT="80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2023</a:t>
                      </a:r>
                    </a:p>
                  </a:txBody>
                  <a:tcPr marL="8088" marR="8088" marT="80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14253513"/>
                  </a:ext>
                </a:extLst>
              </a:tr>
            </a:tbl>
          </a:graphicData>
        </a:graphic>
      </p:graphicFrame>
      <p:sp>
        <p:nvSpPr>
          <p:cNvPr id="6" name="Tekstfelt 5">
            <a:extLst>
              <a:ext uri="{FF2B5EF4-FFF2-40B4-BE49-F238E27FC236}">
                <a16:creationId xmlns:a16="http://schemas.microsoft.com/office/drawing/2014/main" id="{055EEEBB-43AC-1075-2383-1F6A268A44A1}"/>
              </a:ext>
            </a:extLst>
          </p:cNvPr>
          <p:cNvSpPr txBox="1"/>
          <p:nvPr/>
        </p:nvSpPr>
        <p:spPr>
          <a:xfrm>
            <a:off x="616688" y="5840820"/>
            <a:ext cx="1019413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050" b="1" dirty="0"/>
              <a:t>NEXT</a:t>
            </a:r>
            <a:r>
              <a:rPr lang="da-DK" sz="1050" dirty="0"/>
              <a:t> har til sammenligning ikke nået målsætningen for 21 ud af 27 uddannelser – 78%</a:t>
            </a:r>
          </a:p>
        </p:txBody>
      </p:sp>
      <p:sp>
        <p:nvSpPr>
          <p:cNvPr id="3" name="Tekstfelt 2">
            <a:extLst>
              <a:ext uri="{FF2B5EF4-FFF2-40B4-BE49-F238E27FC236}">
                <a16:creationId xmlns:a16="http://schemas.microsoft.com/office/drawing/2014/main" id="{13F0DB09-1D01-2FD1-0E15-74A781CE8B3B}"/>
              </a:ext>
            </a:extLst>
          </p:cNvPr>
          <p:cNvSpPr txBox="1"/>
          <p:nvPr/>
        </p:nvSpPr>
        <p:spPr>
          <a:xfrm>
            <a:off x="616688" y="1820266"/>
            <a:ext cx="647895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050" b="1" dirty="0">
                <a:solidFill>
                  <a:srgbClr val="000000"/>
                </a:solidFill>
              </a:rPr>
              <a:t>Status 2023 samlet</a:t>
            </a:r>
          </a:p>
        </p:txBody>
      </p:sp>
    </p:spTree>
    <p:extLst>
      <p:ext uri="{BB962C8B-B14F-4D97-AF65-F5344CB8AC3E}">
        <p14:creationId xmlns:p14="http://schemas.microsoft.com/office/powerpoint/2010/main" val="331983971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16688" y="620553"/>
            <a:ext cx="9875821" cy="1070135"/>
          </a:xfrm>
        </p:spPr>
        <p:txBody>
          <a:bodyPr>
            <a:normAutofit/>
          </a:bodyPr>
          <a:lstStyle/>
          <a:p>
            <a:r>
              <a:rPr lang="da-DK" sz="2800" dirty="0">
                <a:solidFill>
                  <a:schemeClr val="accent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Indgåede aftaler i perioden – februar 2024 </a:t>
            </a:r>
            <a:br>
              <a:rPr lang="da-DK" dirty="0">
                <a:solidFill>
                  <a:schemeClr val="accent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lang="da-DK" sz="1800" b="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Kilde: </a:t>
            </a:r>
            <a:r>
              <a:rPr lang="da-DK" sz="1600" b="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https://uddannelsesstatistik.dk/Pages/Reports/1610.aspx </a:t>
            </a:r>
          </a:p>
        </p:txBody>
      </p: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0196EA28-0EF4-4C1A-BD3A-FCF39711BDB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94039778"/>
              </p:ext>
            </p:extLst>
          </p:nvPr>
        </p:nvGraphicFramePr>
        <p:xfrm>
          <a:off x="616688" y="1961661"/>
          <a:ext cx="10597661" cy="41030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82282411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0287D77-09B1-4A0F-A842-3FC1369D9BC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br>
              <a:rPr lang="da-DK" dirty="0"/>
            </a:br>
            <a:r>
              <a:rPr lang="da-DK" dirty="0"/>
              <a:t>AMU</a:t>
            </a:r>
          </a:p>
        </p:txBody>
      </p:sp>
    </p:spTree>
    <p:extLst>
      <p:ext uri="{BB962C8B-B14F-4D97-AF65-F5344CB8AC3E}">
        <p14:creationId xmlns:p14="http://schemas.microsoft.com/office/powerpoint/2010/main" val="152637861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9AC6CFA8-9A04-919B-FE8F-CF841BD01F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688" y="620553"/>
            <a:ext cx="10837893" cy="1070135"/>
          </a:xfrm>
        </p:spPr>
        <p:txBody>
          <a:bodyPr anchor="t">
            <a:normAutofit/>
          </a:bodyPr>
          <a:lstStyle/>
          <a:p>
            <a:r>
              <a:rPr lang="da-DK" sz="2800" dirty="0">
                <a:solidFill>
                  <a:schemeClr val="accent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AMU Aktivitet</a:t>
            </a:r>
            <a:br>
              <a:rPr lang="da-DK" sz="2800" dirty="0"/>
            </a:br>
            <a:r>
              <a:rPr lang="da-DK" sz="1600" b="0" dirty="0">
                <a:solidFill>
                  <a:srgbClr val="000000">
                    <a:lumMod val="50000"/>
                    <a:lumOff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Kilde: https://uddannelsesstatistik.dk/Pages/Reports/1801.aspx</a:t>
            </a:r>
          </a:p>
        </p:txBody>
      </p:sp>
      <p:graphicFrame>
        <p:nvGraphicFramePr>
          <p:cNvPr id="6" name="Pladsholder til indhold 5">
            <a:extLst>
              <a:ext uri="{FF2B5EF4-FFF2-40B4-BE49-F238E27FC236}">
                <a16:creationId xmlns:a16="http://schemas.microsoft.com/office/drawing/2014/main" id="{9B42A896-D27D-A752-B0C4-3B8B83722DC9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610070112"/>
              </p:ext>
            </p:extLst>
          </p:nvPr>
        </p:nvGraphicFramePr>
        <p:xfrm>
          <a:off x="6462444" y="2235198"/>
          <a:ext cx="4424388" cy="33528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37398">
                  <a:extLst>
                    <a:ext uri="{9D8B030D-6E8A-4147-A177-3AD203B41FA5}">
                      <a16:colId xmlns:a16="http://schemas.microsoft.com/office/drawing/2014/main" val="1019481275"/>
                    </a:ext>
                  </a:extLst>
                </a:gridCol>
                <a:gridCol w="737398">
                  <a:extLst>
                    <a:ext uri="{9D8B030D-6E8A-4147-A177-3AD203B41FA5}">
                      <a16:colId xmlns:a16="http://schemas.microsoft.com/office/drawing/2014/main" val="3309098674"/>
                    </a:ext>
                  </a:extLst>
                </a:gridCol>
                <a:gridCol w="737398">
                  <a:extLst>
                    <a:ext uri="{9D8B030D-6E8A-4147-A177-3AD203B41FA5}">
                      <a16:colId xmlns:a16="http://schemas.microsoft.com/office/drawing/2014/main" val="525472782"/>
                    </a:ext>
                  </a:extLst>
                </a:gridCol>
                <a:gridCol w="737398">
                  <a:extLst>
                    <a:ext uri="{9D8B030D-6E8A-4147-A177-3AD203B41FA5}">
                      <a16:colId xmlns:a16="http://schemas.microsoft.com/office/drawing/2014/main" val="2130542514"/>
                    </a:ext>
                  </a:extLst>
                </a:gridCol>
                <a:gridCol w="737398">
                  <a:extLst>
                    <a:ext uri="{9D8B030D-6E8A-4147-A177-3AD203B41FA5}">
                      <a16:colId xmlns:a16="http://schemas.microsoft.com/office/drawing/2014/main" val="1524215564"/>
                    </a:ext>
                  </a:extLst>
                </a:gridCol>
                <a:gridCol w="737398">
                  <a:extLst>
                    <a:ext uri="{9D8B030D-6E8A-4147-A177-3AD203B41FA5}">
                      <a16:colId xmlns:a16="http://schemas.microsoft.com/office/drawing/2014/main" val="1447218103"/>
                    </a:ext>
                  </a:extLst>
                </a:gridCol>
              </a:tblGrid>
              <a:tr h="558800"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Antal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b="1" u="none" strike="noStrike" dirty="0">
                          <a:effectLst/>
                        </a:rPr>
                        <a:t>1. kvartal</a:t>
                      </a:r>
                      <a:endParaRPr lang="da-DK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b="1" u="none" strike="noStrike" dirty="0">
                          <a:effectLst/>
                        </a:rPr>
                        <a:t>2. kvartal</a:t>
                      </a:r>
                      <a:endParaRPr lang="da-DK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b="1" u="none" strike="noStrike" dirty="0">
                          <a:effectLst/>
                        </a:rPr>
                        <a:t>3. kvartal</a:t>
                      </a:r>
                      <a:endParaRPr lang="da-DK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b="1" u="none" strike="noStrike" dirty="0">
                          <a:effectLst/>
                        </a:rPr>
                        <a:t>4. kvartal</a:t>
                      </a:r>
                      <a:endParaRPr lang="da-DK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b="1" u="none" strike="noStrike" dirty="0">
                          <a:effectLst/>
                        </a:rPr>
                        <a:t>Total </a:t>
                      </a:r>
                      <a:endParaRPr lang="da-DK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217678802"/>
                  </a:ext>
                </a:extLst>
              </a:tr>
              <a:tr h="558800"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b="1" u="none" strike="noStrike" dirty="0">
                          <a:effectLst/>
                        </a:rPr>
                        <a:t>2019</a:t>
                      </a:r>
                      <a:endParaRPr lang="da-DK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u="none" strike="noStrike" dirty="0">
                          <a:effectLst/>
                        </a:rPr>
                        <a:t>5.163</a:t>
                      </a:r>
                      <a:endParaRPr lang="da-DK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u="none" strike="noStrike" dirty="0">
                          <a:effectLst/>
                        </a:rPr>
                        <a:t>4.098</a:t>
                      </a:r>
                      <a:endParaRPr lang="da-DK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u="none" strike="noStrike" dirty="0">
                          <a:effectLst/>
                        </a:rPr>
                        <a:t>2.539</a:t>
                      </a:r>
                      <a:endParaRPr lang="da-DK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u="none" strike="noStrike" dirty="0">
                          <a:effectLst/>
                        </a:rPr>
                        <a:t>5.207</a:t>
                      </a:r>
                      <a:endParaRPr lang="da-DK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u="none" strike="noStrike" dirty="0">
                          <a:effectLst/>
                        </a:rPr>
                        <a:t>17.007</a:t>
                      </a:r>
                      <a:endParaRPr lang="da-DK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300342542"/>
                  </a:ext>
                </a:extLst>
              </a:tr>
              <a:tr h="558800"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b="1" u="none" strike="noStrike" dirty="0">
                          <a:effectLst/>
                        </a:rPr>
                        <a:t>2020</a:t>
                      </a:r>
                      <a:endParaRPr lang="da-DK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u="none" strike="noStrike" dirty="0">
                          <a:effectLst/>
                        </a:rPr>
                        <a:t>3.684</a:t>
                      </a:r>
                      <a:endParaRPr lang="da-DK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u="none" strike="noStrike" dirty="0">
                          <a:effectLst/>
                        </a:rPr>
                        <a:t>1.846</a:t>
                      </a:r>
                      <a:endParaRPr lang="da-DK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u="none" strike="noStrike" dirty="0">
                          <a:effectLst/>
                        </a:rPr>
                        <a:t>2.975</a:t>
                      </a:r>
                      <a:endParaRPr lang="da-DK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u="none" strike="noStrike" dirty="0">
                          <a:effectLst/>
                        </a:rPr>
                        <a:t>3.943</a:t>
                      </a:r>
                      <a:endParaRPr lang="da-DK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u="none" strike="noStrike" dirty="0">
                          <a:effectLst/>
                        </a:rPr>
                        <a:t>12.448</a:t>
                      </a:r>
                      <a:endParaRPr lang="da-DK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771206033"/>
                  </a:ext>
                </a:extLst>
              </a:tr>
              <a:tr h="558800"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b="1" u="none" strike="noStrike" dirty="0">
                          <a:effectLst/>
                        </a:rPr>
                        <a:t>2021</a:t>
                      </a:r>
                      <a:endParaRPr lang="da-DK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u="none" strike="noStrike" dirty="0">
                          <a:effectLst/>
                        </a:rPr>
                        <a:t>2.817</a:t>
                      </a:r>
                      <a:endParaRPr lang="da-DK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u="none" strike="noStrike" dirty="0">
                          <a:effectLst/>
                        </a:rPr>
                        <a:t>3.185</a:t>
                      </a:r>
                      <a:endParaRPr lang="da-DK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2.030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u="none" strike="noStrike" dirty="0">
                          <a:effectLst/>
                        </a:rPr>
                        <a:t>3.653</a:t>
                      </a:r>
                      <a:endParaRPr lang="da-DK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u="none" strike="noStrike" dirty="0">
                          <a:effectLst/>
                        </a:rPr>
                        <a:t>11.685</a:t>
                      </a:r>
                      <a:endParaRPr lang="da-DK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625541900"/>
                  </a:ext>
                </a:extLst>
              </a:tr>
              <a:tr h="558800"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b="1" u="none" strike="noStrike" dirty="0">
                          <a:effectLst/>
                        </a:rPr>
                        <a:t>2022</a:t>
                      </a:r>
                      <a:endParaRPr lang="da-DK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u="none" strike="noStrike" dirty="0">
                          <a:effectLst/>
                        </a:rPr>
                        <a:t>4.357</a:t>
                      </a:r>
                      <a:endParaRPr lang="da-DK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u="none" strike="noStrike" dirty="0">
                          <a:effectLst/>
                        </a:rPr>
                        <a:t>3.065</a:t>
                      </a:r>
                      <a:endParaRPr lang="da-DK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u="none" strike="noStrike" dirty="0">
                          <a:effectLst/>
                        </a:rPr>
                        <a:t>1.768</a:t>
                      </a:r>
                      <a:endParaRPr lang="da-DK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u="none" strike="noStrike" dirty="0">
                          <a:effectLst/>
                        </a:rPr>
                        <a:t>3.990</a:t>
                      </a:r>
                      <a:endParaRPr lang="da-DK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u="none" strike="noStrike" dirty="0">
                          <a:effectLst/>
                        </a:rPr>
                        <a:t>13.180</a:t>
                      </a:r>
                      <a:endParaRPr lang="da-DK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483283719"/>
                  </a:ext>
                </a:extLst>
              </a:tr>
              <a:tr h="558800"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b="1" u="none" strike="noStrike" dirty="0">
                          <a:effectLst/>
                        </a:rPr>
                        <a:t>2023</a:t>
                      </a:r>
                      <a:endParaRPr lang="da-DK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da-DK" sz="12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5.154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da-DK" sz="12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3.456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da-DK" sz="12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1.966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da-DK" sz="12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3.951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a-DK" sz="1200" u="none" strike="noStrike" dirty="0">
                          <a:effectLst/>
                          <a:latin typeface="+mn-lt"/>
                        </a:rPr>
                        <a:t>14.527</a:t>
                      </a:r>
                      <a:endParaRPr lang="da-DK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570345822"/>
                  </a:ext>
                </a:extLst>
              </a:tr>
            </a:tbl>
          </a:graphicData>
        </a:graphic>
      </p:graphicFrame>
      <p:graphicFrame>
        <p:nvGraphicFramePr>
          <p:cNvPr id="12" name="Pladsholder til indhold 11">
            <a:extLst>
              <a:ext uri="{FF2B5EF4-FFF2-40B4-BE49-F238E27FC236}">
                <a16:creationId xmlns:a16="http://schemas.microsoft.com/office/drawing/2014/main" id="{738A7CB5-99BB-B863-9406-D7F3A30B6620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968133487"/>
              </p:ext>
            </p:extLst>
          </p:nvPr>
        </p:nvGraphicFramePr>
        <p:xfrm>
          <a:off x="615950" y="1825625"/>
          <a:ext cx="5181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55663616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9AC6CFA8-9A04-919B-FE8F-CF841BD01F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>
            <a:normAutofit/>
          </a:bodyPr>
          <a:lstStyle/>
          <a:p>
            <a:r>
              <a:rPr lang="da-DK" sz="2800" dirty="0">
                <a:solidFill>
                  <a:schemeClr val="accent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AMU Aktivitet Benchmarking</a:t>
            </a:r>
            <a:br>
              <a:rPr lang="da-DK" sz="2800" dirty="0"/>
            </a:br>
            <a:r>
              <a:rPr lang="da-DK" sz="1600" b="0" dirty="0">
                <a:solidFill>
                  <a:srgbClr val="000000">
                    <a:lumMod val="50000"/>
                    <a:lumOff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Kilde: https://uddannelsesstatistik.dk/Pages/Reports/1801.aspx</a:t>
            </a:r>
          </a:p>
        </p:txBody>
      </p:sp>
      <p:graphicFrame>
        <p:nvGraphicFramePr>
          <p:cNvPr id="10" name="Pladsholder til indhold 9">
            <a:extLst>
              <a:ext uri="{FF2B5EF4-FFF2-40B4-BE49-F238E27FC236}">
                <a16:creationId xmlns:a16="http://schemas.microsoft.com/office/drawing/2014/main" id="{7676F5EA-024E-4991-A298-6A05043A1D8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83576730"/>
              </p:ext>
            </p:extLst>
          </p:nvPr>
        </p:nvGraphicFramePr>
        <p:xfrm>
          <a:off x="615950" y="1987550"/>
          <a:ext cx="10837863" cy="41544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25749084"/>
      </p:ext>
    </p:extLst>
  </p:cSld>
  <p:clrMapOvr>
    <a:masterClrMapping/>
  </p:clrMapOvr>
</p:sld>
</file>

<file path=ppt/theme/theme1.xml><?xml version="1.0" encoding="utf-8"?>
<a:theme xmlns:a="http://schemas.openxmlformats.org/drawingml/2006/main" name="TEC Turkis">
  <a:themeElements>
    <a:clrScheme name="TEC Turkis">
      <a:dk1>
        <a:srgbClr val="000000"/>
      </a:dk1>
      <a:lt1>
        <a:sysClr val="window" lastClr="FFFFFF"/>
      </a:lt1>
      <a:dk2>
        <a:srgbClr val="000000"/>
      </a:dk2>
      <a:lt2>
        <a:srgbClr val="FFFFFF"/>
      </a:lt2>
      <a:accent1>
        <a:srgbClr val="28CDAF"/>
      </a:accent1>
      <a:accent2>
        <a:srgbClr val="550041"/>
      </a:accent2>
      <a:accent3>
        <a:srgbClr val="B4A082"/>
      </a:accent3>
      <a:accent4>
        <a:srgbClr val="004B46"/>
      </a:accent4>
      <a:accent5>
        <a:srgbClr val="64BECD"/>
      </a:accent5>
      <a:accent6>
        <a:srgbClr val="00415A"/>
      </a:accent6>
      <a:hlink>
        <a:srgbClr val="000000"/>
      </a:hlink>
      <a:folHlink>
        <a:srgbClr val="000000"/>
      </a:folHlink>
    </a:clrScheme>
    <a:fontScheme name="TEC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4"/>
        </a:solidFill>
        <a:ln>
          <a:noFill/>
        </a:ln>
      </a:spPr>
      <a:bodyPr rtlCol="0" anchor="ctr"/>
      <a:lstStyle>
        <a:defPPr algn="ctr">
          <a:defRPr sz="1200" dirty="0" err="1" smtClean="0">
            <a:solidFill>
              <a:schemeClr val="bg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custClrLst>
    <a:custClr name="Custom Color 1">
      <a:srgbClr val="28CDAF"/>
    </a:custClr>
    <a:custClr name="Custom Color 2">
      <a:srgbClr val="550041"/>
    </a:custClr>
    <a:custClr name="Custom Color 3">
      <a:srgbClr val="B4A082"/>
    </a:custClr>
    <a:custClr name="Custom Color 4">
      <a:srgbClr val="00415A"/>
    </a:custClr>
    <a:custClr name="Custom Color 5">
      <a:srgbClr val="CDA01E"/>
    </a:custClr>
    <a:custClr name="Custom Color 6">
      <a:srgbClr val="004B46"/>
    </a:custClr>
    <a:custClr name="Custom Color 7">
      <a:srgbClr val="FA5050"/>
    </a:custClr>
    <a:custClr name="Custom Color 8">
      <a:srgbClr val="5A1400"/>
    </a:custClr>
    <a:custClr name="Custom Color 9">
      <a:srgbClr val="64BECD"/>
    </a:custClr>
    <a:custClr name="Custom Color 10">
      <a:srgbClr val="828282"/>
    </a:custClr>
    <a:custClr name="Custom Color 11">
      <a:srgbClr val="000000"/>
    </a:custClr>
    <a:custClr name="Custom Color 12">
      <a:srgbClr val="FFFFFF"/>
    </a:custClr>
  </a:custClrLst>
  <a:extLst>
    <a:ext uri="{05A4C25C-085E-4340-85A3-A5531E510DB2}">
      <thm15:themeFamily xmlns:thm15="http://schemas.microsoft.com/office/thememl/2012/main" name="TEC_ny" id="{B83F9FB7-21AC-4B05-8799-887E736BCA7F}" vid="{469AC8F1-D5A2-4C17-9362-DDCA1CDC91F3}"/>
    </a:ext>
  </a:extLst>
</a:theme>
</file>

<file path=ppt/theme/theme2.xml><?xml version="1.0" encoding="utf-8"?>
<a:theme xmlns:a="http://schemas.openxmlformats.org/drawingml/2006/main" name="TEC Flaskegrøn">
  <a:themeElements>
    <a:clrScheme name="TEC Flaskegrøn">
      <a:dk1>
        <a:srgbClr val="000000"/>
      </a:dk1>
      <a:lt1>
        <a:sysClr val="window" lastClr="FFFFFF"/>
      </a:lt1>
      <a:dk2>
        <a:srgbClr val="000000"/>
      </a:dk2>
      <a:lt2>
        <a:srgbClr val="FFFFFF"/>
      </a:lt2>
      <a:accent1>
        <a:srgbClr val="B4A082"/>
      </a:accent1>
      <a:accent2>
        <a:srgbClr val="004B46"/>
      </a:accent2>
      <a:accent3>
        <a:srgbClr val="28CDAF"/>
      </a:accent3>
      <a:accent4>
        <a:srgbClr val="550041"/>
      </a:accent4>
      <a:accent5>
        <a:srgbClr val="64BECD"/>
      </a:accent5>
      <a:accent6>
        <a:srgbClr val="00415A"/>
      </a:accent6>
      <a:hlink>
        <a:srgbClr val="000000"/>
      </a:hlink>
      <a:folHlink>
        <a:srgbClr val="000000"/>
      </a:folHlink>
    </a:clrScheme>
    <a:fontScheme name="TEC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4"/>
        </a:solidFill>
        <a:ln>
          <a:noFill/>
        </a:ln>
      </a:spPr>
      <a:bodyPr rtlCol="0" anchor="ctr"/>
      <a:lstStyle>
        <a:defPPr algn="ctr">
          <a:defRPr sz="1200" dirty="0" err="1" smtClean="0">
            <a:solidFill>
              <a:schemeClr val="bg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custClrLst>
    <a:custClr name="Custom Color 1">
      <a:srgbClr val="28CDAF"/>
    </a:custClr>
    <a:custClr name="Custom Color 2">
      <a:srgbClr val="550041"/>
    </a:custClr>
    <a:custClr name="Custom Color 3">
      <a:srgbClr val="B4A082"/>
    </a:custClr>
    <a:custClr name="Custom Color 4">
      <a:srgbClr val="00415A"/>
    </a:custClr>
    <a:custClr name="Custom Color 5">
      <a:srgbClr val="CDA01E"/>
    </a:custClr>
    <a:custClr name="Custom Color 6">
      <a:srgbClr val="004B46"/>
    </a:custClr>
    <a:custClr name="Custom Color 7">
      <a:srgbClr val="FA5050"/>
    </a:custClr>
    <a:custClr name="Custom Color 8">
      <a:srgbClr val="5A1400"/>
    </a:custClr>
    <a:custClr name="Custom Color 9">
      <a:srgbClr val="64BECD"/>
    </a:custClr>
    <a:custClr name="Custom Color 10">
      <a:srgbClr val="828282"/>
    </a:custClr>
    <a:custClr name="Custom Color 11">
      <a:srgbClr val="000000"/>
    </a:custClr>
    <a:custClr name="Custom Color 12">
      <a:srgbClr val="FFFFFF"/>
    </a:custClr>
  </a:custClrLst>
  <a:extLst>
    <a:ext uri="{05A4C25C-085E-4340-85A3-A5531E510DB2}">
      <thm15:themeFamily xmlns:thm15="http://schemas.microsoft.com/office/thememl/2012/main" name="TEC_ny" id="{B83F9FB7-21AC-4B05-8799-887E736BCA7F}" vid="{E6BF791E-46B5-4EC4-BF0D-C21624DA10ED}"/>
    </a:ext>
  </a:extLst>
</a:theme>
</file>

<file path=ppt/theme/theme3.xml><?xml version="1.0" encoding="utf-8"?>
<a:theme xmlns:a="http://schemas.openxmlformats.org/drawingml/2006/main" name="Office-tema">
  <a:themeElements>
    <a:clrScheme name="Kont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ont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-tema">
  <a:themeElements>
    <a:clrScheme name="Kont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ont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E64368367A63C542A4317B4804883B52" ma:contentTypeVersion="4" ma:contentTypeDescription="Opret et nyt dokument." ma:contentTypeScope="" ma:versionID="b57773774dec683d31c46bd132330b61">
  <xsd:schema xmlns:xsd="http://www.w3.org/2001/XMLSchema" xmlns:xs="http://www.w3.org/2001/XMLSchema" xmlns:p="http://schemas.microsoft.com/office/2006/metadata/properties" xmlns:ns2="42cacc93-b916-422b-a52e-c57269b0ceba" xmlns:ns3="649dfbe0-c090-4f9a-9d51-be80d7c034b5" targetNamespace="http://schemas.microsoft.com/office/2006/metadata/properties" ma:root="true" ma:fieldsID="9a9e142f25e2858f8dc4755a2a9ed24e" ns2:_="" ns3:_="">
    <xsd:import namespace="42cacc93-b916-422b-a52e-c57269b0ceba"/>
    <xsd:import namespace="649dfbe0-c090-4f9a-9d51-be80d7c034b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2cacc93-b916-422b-a52e-c57269b0ceb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49dfbe0-c090-4f9a-9d51-be80d7c034b5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Delt med detaljer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dhol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CE0539F-2CC1-4A50-94F3-210533A81AA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2cacc93-b916-422b-a52e-c57269b0ceba"/>
    <ds:schemaRef ds:uri="649dfbe0-c090-4f9a-9d51-be80d7c034b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67CBA55E-C8EF-4D0B-9418-B705C8D0FD5B}">
  <ds:schemaRefs>
    <ds:schemaRef ds:uri="http://www.w3.org/XML/1998/namespace"/>
    <ds:schemaRef ds:uri="649dfbe0-c090-4f9a-9d51-be80d7c034b5"/>
    <ds:schemaRef ds:uri="http://purl.org/dc/elements/1.1/"/>
    <ds:schemaRef ds:uri="http://schemas.microsoft.com/office/2006/metadata/properties"/>
    <ds:schemaRef ds:uri="http://purl.org/dc/terms/"/>
    <ds:schemaRef ds:uri="http://purl.org/dc/dcmitype/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42cacc93-b916-422b-a52e-c57269b0ceba"/>
  </ds:schemaRefs>
</ds:datastoreItem>
</file>

<file path=customXml/itemProps3.xml><?xml version="1.0" encoding="utf-8"?>
<ds:datastoreItem xmlns:ds="http://schemas.openxmlformats.org/officeDocument/2006/customXml" ds:itemID="{B863BC8A-4F4D-46AF-9536-1C833CED948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TEC</Template>
  <TotalTime>24630</TotalTime>
  <Words>2419</Words>
  <Application>Microsoft Office PowerPoint</Application>
  <PresentationFormat>Widescreen</PresentationFormat>
  <Paragraphs>889</Paragraphs>
  <Slides>44</Slides>
  <Notes>33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2</vt:i4>
      </vt:variant>
      <vt:variant>
        <vt:lpstr>Slidetitler</vt:lpstr>
      </vt:variant>
      <vt:variant>
        <vt:i4>44</vt:i4>
      </vt:variant>
    </vt:vector>
  </HeadingPairs>
  <TitlesOfParts>
    <vt:vector size="49" baseType="lpstr">
      <vt:lpstr>Arial</vt:lpstr>
      <vt:lpstr>Calibri</vt:lpstr>
      <vt:lpstr>Volkhov</vt:lpstr>
      <vt:lpstr>TEC Turkis</vt:lpstr>
      <vt:lpstr>TEC Flaskegrøn</vt:lpstr>
      <vt:lpstr>TEC i tal</vt:lpstr>
      <vt:lpstr>ETU resultat EUD Kilde: https://insight.response.dk/356l2h - opgøres på en skala fra 1-100  </vt:lpstr>
      <vt:lpstr>ETU resultat EUD – historisk udvikling Kilde: Oplysninger for 2023 er hentet fra EUD 2023 - opgøres på en skala fra 1-5 </vt:lpstr>
      <vt:lpstr>PowerPoint-præsentation</vt:lpstr>
      <vt:lpstr>ETU resultat HCØ Kilde: https://insight.response.dk/356l2h - opgøres på en skala fra 1-100</vt:lpstr>
      <vt:lpstr>ETU resultat HCØ – historisk udvikling Kilde: https://uddannelsesstatistik.dk/Pages/Topics/146.aspx - opgøres på en skala fra 1-5</vt:lpstr>
      <vt:lpstr>HTX Elevtrivsel benchmarking 2023 Kilde: https://uddannelsesstatistik.dk/Pages/Topics/146.aspx - opgøres på en skala fra 1-5</vt:lpstr>
      <vt:lpstr>EUD Elevfravær Kilde: https://uddannelsesstatistik.dk/Pages/Topics/194.aspx</vt:lpstr>
      <vt:lpstr>EUD Elevfravær benchmarking Kilde: https://uddannelsesstatistik.dk/Pages/Topics/194.aspx</vt:lpstr>
      <vt:lpstr>EUD Elevfravær GF2 uddannelser Kilde: https://uddannelsesstatistik.dk/Pages/Topics/194.aspx</vt:lpstr>
      <vt:lpstr>HTX Elevfravær benchmarking Kilde: https://uddannelsesstatistik.dk/Pages/Topics/205.aspx</vt:lpstr>
      <vt:lpstr>Fastholdelse </vt:lpstr>
      <vt:lpstr>EUD</vt:lpstr>
      <vt:lpstr>TEC status 3 måneder efter påbegyndt uddannelse 3. kvartal Kilde: https://uddannelsesstatistik.dk/Pages/Reports/1989.aspx</vt:lpstr>
      <vt:lpstr>TEC status 3 måneder efter påbegyndt uddannelse pr. år Kilde: https://uddannelsesstatistik.dk/Pages/Reports/1989.aspx</vt:lpstr>
      <vt:lpstr>GF1 status frafald 3 måneder efter påbegyndt uddannelse Kilde: https://uddannelsesstatistik.dk/Pages/Topics/154.aspx?excel=1989</vt:lpstr>
      <vt:lpstr>GF2 status frafald 3 måneder efter påbegyndt uddannelse Kilde: https://uddannelsesstatistik.dk/Pages/Topics/154.aspx?excel=1989</vt:lpstr>
      <vt:lpstr>Frafald i overgangen mellem GF1 og GF2 Viser frafaldsprocenter én måned efter endt GF1 Kilde: https://uddannelsesstatistik.dk/Pages/Topics/26.aspx?excel=1630</vt:lpstr>
      <vt:lpstr>Frafald i overgangen mellem GF2 og HF Viser frafaldsprocenter tre måned efter endt GF2, fordelt institutioner Kilde: https://uddannelsesstatistik.dk/Pages/Topics/26.aspx?excel=1630</vt:lpstr>
      <vt:lpstr>Frafald i overgangen mellem GF2 og HF 2023 Viser frafaldsprocenter tre måneder efter endt GF2, fordelt på uddannelsesgrupper og uddannelser Kilde: https://uddannelsesstatistik.dk/Pages/Topics/26.aspx</vt:lpstr>
      <vt:lpstr>HTX</vt:lpstr>
      <vt:lpstr>Status efter grundforløbet for elever der påbegyndte gymnasial uddannelse (HTX) i august måned Kilde: https://uddannelsesstatistik.dk/Pages/Topics/153.aspx?excel=1914 </vt:lpstr>
      <vt:lpstr>Frafald 1 år efter påbegyndt gymnasieuddannelse (HTX) - Benchmarking Kilde: https://uddannelsesstatistik.dk/Pages/Topics/153.aspx?excel=1913</vt:lpstr>
      <vt:lpstr>Frafald 1 år efter påbegyndt gymnasieuddannelse Kilde: https://uddannelsesstatistik.dk/Pages/Topics/153.aspx?excel=1913</vt:lpstr>
      <vt:lpstr>Eksamenskarakter HTX</vt:lpstr>
      <vt:lpstr>Eksamenskarakter HTX</vt:lpstr>
      <vt:lpstr>Eksamenskarakter HTX</vt:lpstr>
      <vt:lpstr>Vækst</vt:lpstr>
      <vt:lpstr>Ansøgning 1. prioritet direkte fra folkeskolen </vt:lpstr>
      <vt:lpstr>Bestandstal fordelt på uddannelsesgrupper Statistikken viser bestanden (antallet) af elever som er i gang med en gymnasial uddannelse eller en erhvervsuddannelse  Kilde: https://uddannelsesstatistik.dk/Pages/Reports/1852.aspx </vt:lpstr>
      <vt:lpstr>EUD</vt:lpstr>
      <vt:lpstr>EUD Ansøgning 1. prioritet direkte fra folkeskolen Kilde: https://uddannelsesstatistik.dk/Pages/Topics/207.aspx</vt:lpstr>
      <vt:lpstr>Tilgang til GF1 og GF2 </vt:lpstr>
      <vt:lpstr>Tilgang til grundforløbet august</vt:lpstr>
      <vt:lpstr>EUD bestandstal fordelt på uddannelser Statistikken viser antallet af elever som er i gang med en erhvervsuddannelse pr. september et givent år fordelt på uddannelse.  ´ Kilde: https://uddannelsesstatistik.dk/Pages/Reports/1850.aspx </vt:lpstr>
      <vt:lpstr> HTX</vt:lpstr>
      <vt:lpstr>HTX Ansøgning 1. prioritet direkte fra folkeskolen Kilde: https://uddannelsesstatistik.dk/Pages/Topics/207.aspx</vt:lpstr>
      <vt:lpstr>HTX Ansøgning 1. prioritet direkte fra folkeskolen - Benchmarking Kilde: https://uddannelsesstatistik.dk/Pages/Topics/207.aspx</vt:lpstr>
      <vt:lpstr> Lærepladser</vt:lpstr>
      <vt:lpstr>Målsætning for indgåelse af uddannelsesaftaler på GF2 2023 Kilde: https://uddannelsesstatistik.dk/Pages/Topics/200.aspx</vt:lpstr>
      <vt:lpstr>Indgåede aftaler i perioden – februar 2024  Kilde: https://uddannelsesstatistik.dk/Pages/Reports/1610.aspx </vt:lpstr>
      <vt:lpstr> AMU</vt:lpstr>
      <vt:lpstr>AMU Aktivitet Kilde: https://uddannelsesstatistik.dk/Pages/Reports/1801.aspx</vt:lpstr>
      <vt:lpstr>AMU Aktivitet Benchmarking Kilde: https://uddannelsesstatistik.dk/Pages/Reports/1801.aspx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TECs tal</dc:title>
  <dc:creator>Kristina Birch</dc:creator>
  <cp:keywords>TEC Template</cp:keywords>
  <cp:lastModifiedBy>Line Selch</cp:lastModifiedBy>
  <cp:revision>33</cp:revision>
  <cp:lastPrinted>2021-03-26T15:17:53Z</cp:lastPrinted>
  <dcterms:created xsi:type="dcterms:W3CDTF">2020-09-08T09:48:48Z</dcterms:created>
  <dcterms:modified xsi:type="dcterms:W3CDTF">2026-09-21T12:15:03Z</dcterms:modified>
  <cp:category>Template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0x010100E64368367A63C542A4317B4804883B52</vt:lpwstr>
  </property>
  <property fmtid="{D5CDD505-2E9C-101B-9397-08002B2CF9AE}" pid="3" name="MediaServiceImageTags">
    <vt:lpwstr/>
  </property>
</Properties>
</file>