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45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46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47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48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66" r:id="rId5"/>
  </p:sldMasterIdLst>
  <p:notesMasterIdLst>
    <p:notesMasterId r:id="rId66"/>
  </p:notesMasterIdLst>
  <p:handoutMasterIdLst>
    <p:handoutMasterId r:id="rId67"/>
  </p:handoutMasterIdLst>
  <p:sldIdLst>
    <p:sldId id="256" r:id="rId6"/>
    <p:sldId id="260" r:id="rId7"/>
    <p:sldId id="261" r:id="rId8"/>
    <p:sldId id="349" r:id="rId9"/>
    <p:sldId id="262" r:id="rId10"/>
    <p:sldId id="263" r:id="rId11"/>
    <p:sldId id="350" r:id="rId12"/>
    <p:sldId id="314" r:id="rId13"/>
    <p:sldId id="293" r:id="rId14"/>
    <p:sldId id="294" r:id="rId15"/>
    <p:sldId id="346" r:id="rId16"/>
    <p:sldId id="347" r:id="rId17"/>
    <p:sldId id="348" r:id="rId18"/>
    <p:sldId id="369" r:id="rId19"/>
    <p:sldId id="302" r:id="rId20"/>
    <p:sldId id="344" r:id="rId21"/>
    <p:sldId id="283" r:id="rId22"/>
    <p:sldId id="326" r:id="rId23"/>
    <p:sldId id="342" r:id="rId24"/>
    <p:sldId id="352" r:id="rId25"/>
    <p:sldId id="341" r:id="rId26"/>
    <p:sldId id="345" r:id="rId27"/>
    <p:sldId id="343" r:id="rId28"/>
    <p:sldId id="312" r:id="rId29"/>
    <p:sldId id="366" r:id="rId30"/>
    <p:sldId id="367" r:id="rId31"/>
    <p:sldId id="279" r:id="rId32"/>
    <p:sldId id="280" r:id="rId33"/>
    <p:sldId id="337" r:id="rId34"/>
    <p:sldId id="338" r:id="rId35"/>
    <p:sldId id="327" r:id="rId36"/>
    <p:sldId id="329" r:id="rId37"/>
    <p:sldId id="328" r:id="rId38"/>
    <p:sldId id="330" r:id="rId39"/>
    <p:sldId id="295" r:id="rId40"/>
    <p:sldId id="319" r:id="rId41"/>
    <p:sldId id="331" r:id="rId42"/>
    <p:sldId id="332" r:id="rId43"/>
    <p:sldId id="281" r:id="rId44"/>
    <p:sldId id="284" r:id="rId45"/>
    <p:sldId id="275" r:id="rId46"/>
    <p:sldId id="311" r:id="rId47"/>
    <p:sldId id="357" r:id="rId48"/>
    <p:sldId id="353" r:id="rId49"/>
    <p:sldId id="356" r:id="rId50"/>
    <p:sldId id="334" r:id="rId51"/>
    <p:sldId id="335" r:id="rId52"/>
    <p:sldId id="310" r:id="rId53"/>
    <p:sldId id="358" r:id="rId54"/>
    <p:sldId id="354" r:id="rId55"/>
    <p:sldId id="355" r:id="rId56"/>
    <p:sldId id="359" r:id="rId57"/>
    <p:sldId id="351" r:id="rId58"/>
    <p:sldId id="368" r:id="rId59"/>
    <p:sldId id="273" r:id="rId60"/>
    <p:sldId id="360" r:id="rId61"/>
    <p:sldId id="364" r:id="rId62"/>
    <p:sldId id="365" r:id="rId63"/>
    <p:sldId id="362" r:id="rId64"/>
    <p:sldId id="361" r:id="rId6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a Birch" initials="KB" lastIdx="1" clrIdx="0">
    <p:extLst>
      <p:ext uri="{19B8F6BF-5375-455C-9EA6-DF929625EA0E}">
        <p15:presenceInfo xmlns:p15="http://schemas.microsoft.com/office/powerpoint/2012/main" userId="S-1-5-21-3897811286-1187586989-3031130911-2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FDA"/>
    <a:srgbClr val="CDA01E"/>
    <a:srgbClr val="FA5050"/>
    <a:srgbClr val="64BECD"/>
    <a:srgbClr val="B4A082"/>
    <a:srgbClr val="004B46"/>
    <a:srgbClr val="FFFFFF"/>
    <a:srgbClr val="000000"/>
    <a:srgbClr val="828282"/>
    <a:srgbClr val="5A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1934B-E82A-436A-BC92-FC6C02E4291D}" v="811" dt="2023-06-15T10:30:39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2022 - EUD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2115124144335693E-2"/>
          <c:y val="0.11975287683596395"/>
          <c:w val="0.94528303844101647"/>
          <c:h val="0.67971376690913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Response!$I$42</c:f>
              <c:strCache>
                <c:ptCount val="1"/>
                <c:pt idx="0">
                  <c:v>Landsgennemsnit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Response!$H$43:$H$48</c:f>
              <c:strCache>
                <c:ptCount val="6"/>
                <c:pt idx="0">
                  <c:v>Læringsmiljø</c:v>
                </c:pt>
                <c:pt idx="1">
                  <c:v>Velbefindende</c:v>
                </c:pt>
                <c:pt idx="2">
                  <c:v>Elevernes motivation og indsats</c:v>
                </c:pt>
                <c:pt idx="3">
                  <c:v>Selvvurderet performance</c:v>
                </c:pt>
                <c:pt idx="4">
                  <c:v>Fysiske rammer</c:v>
                </c:pt>
                <c:pt idx="5">
                  <c:v>Uønsket opmærksomhed</c:v>
                </c:pt>
              </c:strCache>
            </c:strRef>
          </c:cat>
          <c:val>
            <c:numRef>
              <c:f>Response!$I$43:$I$48</c:f>
              <c:numCache>
                <c:formatCode>General</c:formatCode>
                <c:ptCount val="6"/>
                <c:pt idx="0">
                  <c:v>80</c:v>
                </c:pt>
                <c:pt idx="1">
                  <c:v>83</c:v>
                </c:pt>
                <c:pt idx="2">
                  <c:v>79</c:v>
                </c:pt>
                <c:pt idx="3">
                  <c:v>79</c:v>
                </c:pt>
                <c:pt idx="4">
                  <c:v>66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A-4BAF-943F-9A1083C1307B}"/>
            </c:ext>
          </c:extLst>
        </c:ser>
        <c:ser>
          <c:idx val="1"/>
          <c:order val="1"/>
          <c:tx>
            <c:strRef>
              <c:f>Response!$J$42</c:f>
              <c:strCache>
                <c:ptCount val="1"/>
                <c:pt idx="0">
                  <c:v>TEC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Response!$H$43:$H$48</c:f>
              <c:strCache>
                <c:ptCount val="6"/>
                <c:pt idx="0">
                  <c:v>Læringsmiljø</c:v>
                </c:pt>
                <c:pt idx="1">
                  <c:v>Velbefindende</c:v>
                </c:pt>
                <c:pt idx="2">
                  <c:v>Elevernes motivation og indsats</c:v>
                </c:pt>
                <c:pt idx="3">
                  <c:v>Selvvurderet performance</c:v>
                </c:pt>
                <c:pt idx="4">
                  <c:v>Fysiske rammer</c:v>
                </c:pt>
                <c:pt idx="5">
                  <c:v>Uønsket opmærksomhed</c:v>
                </c:pt>
              </c:strCache>
            </c:strRef>
          </c:cat>
          <c:val>
            <c:numRef>
              <c:f>Response!$J$43:$J$48</c:f>
              <c:numCache>
                <c:formatCode>General</c:formatCode>
                <c:ptCount val="6"/>
                <c:pt idx="0">
                  <c:v>75</c:v>
                </c:pt>
                <c:pt idx="1">
                  <c:v>81</c:v>
                </c:pt>
                <c:pt idx="2">
                  <c:v>81</c:v>
                </c:pt>
                <c:pt idx="3">
                  <c:v>81</c:v>
                </c:pt>
                <c:pt idx="4">
                  <c:v>57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A-4BAF-943F-9A1083C13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14400863"/>
        <c:axId val="714410015"/>
      </c:barChart>
      <c:catAx>
        <c:axId val="71440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4410015"/>
        <c:crosses val="autoZero"/>
        <c:auto val="1"/>
        <c:lblAlgn val="ctr"/>
        <c:lblOffset val="100"/>
        <c:noMultiLvlLbl val="0"/>
      </c:catAx>
      <c:valAx>
        <c:axId val="71441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440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TEC afbrud uden omvalg fordelt på uddannelsesforløb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'Ark10'!$L$15</c:f>
              <c:strCache>
                <c:ptCount val="1"/>
                <c:pt idx="0">
                  <c:v>3. kvartal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'Ark10'!$L$16:$L$18</c:f>
              <c:numCache>
                <c:formatCode>0.0%</c:formatCode>
                <c:ptCount val="3"/>
                <c:pt idx="0">
                  <c:v>0.13200000000000001</c:v>
                </c:pt>
                <c:pt idx="1">
                  <c:v>0.10199999999999999</c:v>
                </c:pt>
                <c:pt idx="2" formatCode="0.0\ %;\-0.0\ %;0.0\ 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9-42CA-A3BE-831E44AD03DF}"/>
            </c:ext>
          </c:extLst>
        </c:ser>
        <c:ser>
          <c:idx val="1"/>
          <c:order val="1"/>
          <c:tx>
            <c:strRef>
              <c:f>'Ark10'!$M$15</c:f>
              <c:strCache>
                <c:ptCount val="1"/>
                <c:pt idx="0">
                  <c:v>3. kvartal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'Ark10'!$M$16:$M$18</c:f>
              <c:numCache>
                <c:formatCode>0.0%</c:formatCode>
                <c:ptCount val="3"/>
                <c:pt idx="0">
                  <c:v>8.7999999999999995E-2</c:v>
                </c:pt>
                <c:pt idx="1">
                  <c:v>0.122</c:v>
                </c:pt>
                <c:pt idx="2" formatCode="0.0\ %;\-0.0\ %;0.0\ %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2CA-A3BE-831E44AD03DF}"/>
            </c:ext>
          </c:extLst>
        </c:ser>
        <c:ser>
          <c:idx val="2"/>
          <c:order val="2"/>
          <c:tx>
            <c:strRef>
              <c:f>'Ark10'!$N$15</c:f>
              <c:strCache>
                <c:ptCount val="1"/>
                <c:pt idx="0">
                  <c:v>3. kvartal 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'Ark10'!$N$16:$N$18</c:f>
              <c:numCache>
                <c:formatCode>0.0%</c:formatCode>
                <c:ptCount val="3"/>
                <c:pt idx="0">
                  <c:v>9.1999999999999998E-2</c:v>
                </c:pt>
                <c:pt idx="1">
                  <c:v>0.112</c:v>
                </c:pt>
                <c:pt idx="2" formatCode="0.0\ %;\-0.0\ %;0.0\ %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9-42CA-A3BE-831E44AD03DF}"/>
            </c:ext>
          </c:extLst>
        </c:ser>
        <c:ser>
          <c:idx val="3"/>
          <c:order val="3"/>
          <c:tx>
            <c:strRef>
              <c:f>'Ark10'!$O$15</c:f>
              <c:strCache>
                <c:ptCount val="1"/>
                <c:pt idx="0">
                  <c:v>3. kvartal 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'Ark10'!$O$16:$O$18</c:f>
              <c:numCache>
                <c:formatCode>0.0%</c:formatCode>
                <c:ptCount val="3"/>
                <c:pt idx="0">
                  <c:v>0.105</c:v>
                </c:pt>
                <c:pt idx="1">
                  <c:v>0.14199999999999999</c:v>
                </c:pt>
                <c:pt idx="2" formatCode="0.0\ %;\-0.0\ %;0.0\ 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1-4C51-A9A2-D88754D92A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3289647"/>
        <c:axId val="1433292143"/>
      </c:barChart>
      <c:catAx>
        <c:axId val="143328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92143"/>
        <c:crosses val="autoZero"/>
        <c:auto val="1"/>
        <c:lblAlgn val="ctr"/>
        <c:lblOffset val="100"/>
        <c:noMultiLvlLbl val="0"/>
      </c:catAx>
      <c:valAx>
        <c:axId val="143329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8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TEC afbrud uden omvalg fordelt på uddannelsesforløb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'Ark10'!$L$15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'Ark10'!$L$16:$L$18</c:f>
              <c:numCache>
                <c:formatCode>0.0%</c:formatCode>
                <c:ptCount val="3"/>
                <c:pt idx="0">
                  <c:v>8.7999999999999995E-2</c:v>
                </c:pt>
                <c:pt idx="1">
                  <c:v>0.107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9-42CA-A3BE-831E44AD03DF}"/>
            </c:ext>
          </c:extLst>
        </c:ser>
        <c:ser>
          <c:idx val="1"/>
          <c:order val="1"/>
          <c:tx>
            <c:strRef>
              <c:f>'Ark10'!$M$15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'Ark10'!$M$16:$M$18</c:f>
              <c:numCache>
                <c:formatCode>0.0%</c:formatCode>
                <c:ptCount val="3"/>
                <c:pt idx="0">
                  <c:v>0.09</c:v>
                </c:pt>
                <c:pt idx="1">
                  <c:v>9.9000000000000005E-2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19-42CA-A3BE-831E44AD03DF}"/>
            </c:ext>
          </c:extLst>
        </c:ser>
        <c:ser>
          <c:idx val="2"/>
          <c:order val="2"/>
          <c:tx>
            <c:strRef>
              <c:f>'Ark10'!$N$15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'Ark10'!$N$16:$N$18</c:f>
              <c:numCache>
                <c:formatCode>0.0%</c:formatCode>
                <c:ptCount val="3"/>
                <c:pt idx="0">
                  <c:v>0.127</c:v>
                </c:pt>
                <c:pt idx="1">
                  <c:v>0.105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19-42CA-A3BE-831E44AD03DF}"/>
            </c:ext>
          </c:extLst>
        </c:ser>
        <c:ser>
          <c:idx val="3"/>
          <c:order val="3"/>
          <c:tx>
            <c:strRef>
              <c:f>'Ark10'!$O$15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'Ark10'!$O$16:$O$18</c:f>
              <c:numCache>
                <c:formatCode>0.0%</c:formatCode>
                <c:ptCount val="3"/>
                <c:pt idx="0">
                  <c:v>8.5000000000000006E-2</c:v>
                </c:pt>
                <c:pt idx="1">
                  <c:v>0.104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1-4C51-A9A2-D88754D92A01}"/>
            </c:ext>
          </c:extLst>
        </c:ser>
        <c:ser>
          <c:idx val="4"/>
          <c:order val="4"/>
          <c:tx>
            <c:strRef>
              <c:f>'Ark10'!$P$15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'Ark10'!$P$16:$P$18</c:f>
              <c:numCache>
                <c:formatCode>0.0%</c:formatCode>
                <c:ptCount val="3"/>
                <c:pt idx="0">
                  <c:v>8.6999999999999994E-2</c:v>
                </c:pt>
                <c:pt idx="1">
                  <c:v>9.9000000000000005E-2</c:v>
                </c:pt>
                <c:pt idx="2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D-4F2B-A52E-1627A3CE48E9}"/>
            </c:ext>
          </c:extLst>
        </c:ser>
        <c:ser>
          <c:idx val="5"/>
          <c:order val="5"/>
          <c:tx>
            <c:strRef>
              <c:f>'Ark10'!$Q$15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'Ark10'!$K$16:$K$18</c:f>
              <c:strCache>
                <c:ptCount val="3"/>
                <c:pt idx="0">
                  <c:v>GF1</c:v>
                </c:pt>
                <c:pt idx="1">
                  <c:v>GF2</c:v>
                </c:pt>
                <c:pt idx="2">
                  <c:v>HF</c:v>
                </c:pt>
              </c:strCache>
            </c:strRef>
          </c:cat>
          <c:val>
            <c:numRef>
              <c:f>'Ark10'!$Q$16:$Q$18</c:f>
              <c:numCache>
                <c:formatCode>0.0%</c:formatCode>
                <c:ptCount val="3"/>
                <c:pt idx="0">
                  <c:v>0.10199999999999999</c:v>
                </c:pt>
                <c:pt idx="1">
                  <c:v>0.107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4D-4F2B-A52E-1627A3CE4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3289647"/>
        <c:axId val="1433292143"/>
      </c:barChart>
      <c:catAx>
        <c:axId val="143328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92143"/>
        <c:crosses val="autoZero"/>
        <c:auto val="1"/>
        <c:lblAlgn val="ctr"/>
        <c:lblOffset val="100"/>
        <c:noMultiLvlLbl val="0"/>
      </c:catAx>
      <c:valAx>
        <c:axId val="143329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3328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a-DK" sz="1800" b="0" i="0" baseline="0" dirty="0">
                <a:effectLst/>
              </a:rPr>
              <a:t>3. kvartal 2022 – Teknologi, byggeri og transport 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'Ark10'!$L$3</c:f>
              <c:strCache>
                <c:ptCount val="1"/>
                <c:pt idx="0">
                  <c:v>GF1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10C-4333-9943-C4EAF0F36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'Ark10'!$K$4:$K$9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'Ark10'!$L$4:$L$9</c:f>
              <c:numCache>
                <c:formatCode>0.0%</c:formatCode>
                <c:ptCount val="6"/>
                <c:pt idx="0">
                  <c:v>7.0999999999999994E-2</c:v>
                </c:pt>
                <c:pt idx="1">
                  <c:v>8.1000000000000003E-2</c:v>
                </c:pt>
                <c:pt idx="2">
                  <c:v>0.105</c:v>
                </c:pt>
                <c:pt idx="3">
                  <c:v>7.8E-2</c:v>
                </c:pt>
                <c:pt idx="4">
                  <c:v>9.1999999999999998E-2</c:v>
                </c:pt>
                <c:pt idx="5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D-4FA0-8ADF-80E2D362BDEC}"/>
            </c:ext>
          </c:extLst>
        </c:ser>
        <c:ser>
          <c:idx val="1"/>
          <c:order val="1"/>
          <c:tx>
            <c:strRef>
              <c:f>'Ark10'!$M$3</c:f>
              <c:strCache>
                <c:ptCount val="1"/>
                <c:pt idx="0">
                  <c:v>GF2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10C-4333-9943-C4EAF0F36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'Ark10'!$K$4:$K$9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'Ark10'!$M$4:$M$9</c:f>
              <c:numCache>
                <c:formatCode>0.0%</c:formatCode>
                <c:ptCount val="6"/>
                <c:pt idx="0">
                  <c:v>0.11700000000000001</c:v>
                </c:pt>
                <c:pt idx="1">
                  <c:v>0.123</c:v>
                </c:pt>
                <c:pt idx="2">
                  <c:v>0.14199999999999999</c:v>
                </c:pt>
                <c:pt idx="3">
                  <c:v>0.13200000000000001</c:v>
                </c:pt>
                <c:pt idx="4">
                  <c:v>0.104</c:v>
                </c:pt>
                <c:pt idx="5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D-4FA0-8ADF-80E2D362BDEC}"/>
            </c:ext>
          </c:extLst>
        </c:ser>
        <c:ser>
          <c:idx val="2"/>
          <c:order val="2"/>
          <c:tx>
            <c:strRef>
              <c:f>'Ark10'!$N$3</c:f>
              <c:strCache>
                <c:ptCount val="1"/>
                <c:pt idx="0">
                  <c:v>HF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10C-4333-9943-C4EAF0F36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'Ark10'!$K$4:$K$9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'Ark10'!$N$4:$N$9</c:f>
              <c:numCache>
                <c:formatCode>0.0%</c:formatCode>
                <c:ptCount val="6"/>
                <c:pt idx="0">
                  <c:v>3.7999999999999999E-2</c:v>
                </c:pt>
                <c:pt idx="1">
                  <c:v>3.9E-2</c:v>
                </c:pt>
                <c:pt idx="2">
                  <c:v>0.05</c:v>
                </c:pt>
                <c:pt idx="3">
                  <c:v>6.6000000000000003E-2</c:v>
                </c:pt>
                <c:pt idx="4">
                  <c:v>6.3E-2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D-4FA0-8ADF-80E2D362B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299135"/>
        <c:axId val="283300383"/>
      </c:barChart>
      <c:catAx>
        <c:axId val="28329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3300383"/>
        <c:crosses val="autoZero"/>
        <c:auto val="1"/>
        <c:lblAlgn val="ctr"/>
        <c:lblOffset val="100"/>
        <c:noMultiLvlLbl val="0"/>
      </c:catAx>
      <c:valAx>
        <c:axId val="28330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329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b="1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'Ark2'!$C$4</c:f>
              <c:strCache>
                <c:ptCount val="1"/>
                <c:pt idx="0">
                  <c:v>Ingen overgang til GF2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'Ark2'!$B$5:$B$9</c:f>
              <c:strCache>
                <c:ptCount val="5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Zelandia Business College</c:v>
                </c:pt>
              </c:strCache>
            </c:strRef>
          </c:cat>
          <c:val>
            <c:numRef>
              <c:f>'Ark2'!$C$5:$C$9</c:f>
              <c:numCache>
                <c:formatCode>0.0%</c:formatCode>
                <c:ptCount val="5"/>
                <c:pt idx="0">
                  <c:v>0.19700000000000001</c:v>
                </c:pt>
                <c:pt idx="1">
                  <c:v>0.03</c:v>
                </c:pt>
                <c:pt idx="2">
                  <c:v>8.8999999999999996E-2</c:v>
                </c:pt>
                <c:pt idx="3">
                  <c:v>6.5000000000000002E-2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E6-404B-BDC1-7DE17C1D68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143888"/>
        <c:axId val="319147496"/>
      </c:barChart>
      <c:catAx>
        <c:axId val="31914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9147496"/>
        <c:crosses val="autoZero"/>
        <c:auto val="1"/>
        <c:lblAlgn val="ctr"/>
        <c:lblOffset val="100"/>
        <c:noMultiLvlLbl val="0"/>
      </c:catAx>
      <c:valAx>
        <c:axId val="3191474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914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Ikke i gang</a:t>
            </a:r>
            <a:r>
              <a:rPr lang="da-DK" sz="1600" b="1" baseline="0" dirty="0"/>
              <a:t> med HF</a:t>
            </a:r>
            <a:endParaRPr lang="da-DK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'Ark1'!$D$5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'Ark1'!$D$6:$D$11</c:f>
              <c:numCache>
                <c:formatCode>0.0%</c:formatCode>
                <c:ptCount val="6"/>
                <c:pt idx="0">
                  <c:v>0.30943188086045231</c:v>
                </c:pt>
                <c:pt idx="1">
                  <c:v>0.22196124486200822</c:v>
                </c:pt>
                <c:pt idx="2">
                  <c:v>0.2113370301910043</c:v>
                </c:pt>
                <c:pt idx="3">
                  <c:v>0.40377062058130403</c:v>
                </c:pt>
                <c:pt idx="4">
                  <c:v>0.35638297872340424</c:v>
                </c:pt>
                <c:pt idx="5">
                  <c:v>0.25592885375494073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5-46D7-B22E-A4B0B7841761}"/>
            </c:ext>
          </c:extLst>
        </c:ser>
        <c:ser>
          <c:idx val="1"/>
          <c:order val="1"/>
          <c:tx>
            <c:strRef>
              <c:f>'Ark1'!$E$5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'Ark1'!$E$6:$E$11</c:f>
              <c:numCache>
                <c:formatCode>0.0%</c:formatCode>
                <c:ptCount val="6"/>
                <c:pt idx="0">
                  <c:v>0.28286852589641437</c:v>
                </c:pt>
                <c:pt idx="1">
                  <c:v>0.26829268292682928</c:v>
                </c:pt>
                <c:pt idx="2">
                  <c:v>0.15901745313510018</c:v>
                </c:pt>
                <c:pt idx="3">
                  <c:v>0.41472045293701343</c:v>
                </c:pt>
                <c:pt idx="4">
                  <c:v>0.34353894642053129</c:v>
                </c:pt>
                <c:pt idx="5">
                  <c:v>0.24978241949521324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5-46D7-B22E-A4B0B7841761}"/>
            </c:ext>
          </c:extLst>
        </c:ser>
        <c:ser>
          <c:idx val="2"/>
          <c:order val="2"/>
          <c:tx>
            <c:strRef>
              <c:f>'Ark1'!$F$5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'Ark1'!$F$6:$F$11</c:f>
              <c:numCache>
                <c:formatCode>0.0%</c:formatCode>
                <c:ptCount val="6"/>
                <c:pt idx="0">
                  <c:v>0.25700000000000001</c:v>
                </c:pt>
                <c:pt idx="1">
                  <c:v>0.219</c:v>
                </c:pt>
                <c:pt idx="2">
                  <c:v>0.307</c:v>
                </c:pt>
                <c:pt idx="3">
                  <c:v>0.39800000000000002</c:v>
                </c:pt>
                <c:pt idx="4">
                  <c:v>0.39700000000000002</c:v>
                </c:pt>
                <c:pt idx="5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5-46D7-B22E-A4B0B7841761}"/>
            </c:ext>
          </c:extLst>
        </c:ser>
        <c:ser>
          <c:idx val="3"/>
          <c:order val="3"/>
          <c:tx>
            <c:strRef>
              <c:f>'Ark1'!$G$5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'Ark1'!$C$6:$C$11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U/NORD</c:v>
                </c:pt>
                <c:pt idx="4">
                  <c:v>Zealand Business College</c:v>
                </c:pt>
                <c:pt idx="5">
                  <c:v>AARHUS TECH</c:v>
                </c:pt>
              </c:strCache>
            </c:strRef>
          </c:cat>
          <c:val>
            <c:numRef>
              <c:f>'Ark1'!$G$6:$G$11</c:f>
              <c:numCache>
                <c:formatCode>0.0%</c:formatCode>
                <c:ptCount val="6"/>
                <c:pt idx="0">
                  <c:v>0.2696629213483146</c:v>
                </c:pt>
                <c:pt idx="1">
                  <c:v>0.19535887749595252</c:v>
                </c:pt>
                <c:pt idx="2">
                  <c:v>0.19884169884169883</c:v>
                </c:pt>
                <c:pt idx="3">
                  <c:v>0.3802163833075734</c:v>
                </c:pt>
                <c:pt idx="4">
                  <c:v>0.33758223684210525</c:v>
                </c:pt>
                <c:pt idx="5">
                  <c:v>0.2257142857142857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5-46D7-B22E-A4B0B7841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335359"/>
        <c:axId val="658335775"/>
      </c:barChart>
      <c:catAx>
        <c:axId val="65833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8335775"/>
        <c:crosses val="autoZero"/>
        <c:auto val="1"/>
        <c:lblAlgn val="ctr"/>
        <c:lblOffset val="100"/>
        <c:noMultiLvlLbl val="0"/>
      </c:catAx>
      <c:valAx>
        <c:axId val="65833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5833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Overgang mellem GF2 og HF på TEC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'Ark2'!$E$10</c:f>
              <c:strCache>
                <c:ptCount val="1"/>
                <c:pt idx="0">
                  <c:v>I gang med HF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'Ark2'!$D$11:$D$26</c:f>
              <c:strCache>
                <c:ptCount val="16"/>
                <c:pt idx="0">
                  <c:v>Automatik- og procesuddannelsen</c:v>
                </c:pt>
                <c:pt idx="1">
                  <c:v>Bygningsmaler</c:v>
                </c:pt>
                <c:pt idx="2">
                  <c:v>Cykel- og motorcykelmekaniker</c:v>
                </c:pt>
                <c:pt idx="3">
                  <c:v>Data- og kommunikationsuddannelsen</c:v>
                </c:pt>
                <c:pt idx="4">
                  <c:v>Elektriker</c:v>
                </c:pt>
                <c:pt idx="5">
                  <c:v>Karrosseriteknikeruddannelsen</c:v>
                </c:pt>
                <c:pt idx="6">
                  <c:v>Køletekniker</c:v>
                </c:pt>
                <c:pt idx="7">
                  <c:v>Lager- og terminaluddannelsen</c:v>
                </c:pt>
                <c:pt idx="8">
                  <c:v>Lastvognsmekaniker</c:v>
                </c:pt>
                <c:pt idx="9">
                  <c:v>Lufthavnsuddannelsen</c:v>
                </c:pt>
                <c:pt idx="10">
                  <c:v>Ortopædist</c:v>
                </c:pt>
                <c:pt idx="11">
                  <c:v>Personvognsmekaniker</c:v>
                </c:pt>
                <c:pt idx="12">
                  <c:v>Serviceassistent</c:v>
                </c:pt>
                <c:pt idx="13">
                  <c:v>Skiltetekniker</c:v>
                </c:pt>
                <c:pt idx="14">
                  <c:v>Smed</c:v>
                </c:pt>
                <c:pt idx="15">
                  <c:v>Vejgodstransportuddannelsen</c:v>
                </c:pt>
              </c:strCache>
            </c:strRef>
          </c:cat>
          <c:val>
            <c:numRef>
              <c:f>'Ark2'!$E$11:$E$26</c:f>
              <c:numCache>
                <c:formatCode>0.0%</c:formatCode>
                <c:ptCount val="16"/>
                <c:pt idx="0">
                  <c:v>0.84799999999999998</c:v>
                </c:pt>
                <c:pt idx="1">
                  <c:v>0.77100000000000002</c:v>
                </c:pt>
                <c:pt idx="2">
                  <c:v>0.93799999999999994</c:v>
                </c:pt>
                <c:pt idx="3">
                  <c:v>0.81799999999999995</c:v>
                </c:pt>
                <c:pt idx="4">
                  <c:v>0.78600000000000003</c:v>
                </c:pt>
                <c:pt idx="5">
                  <c:v>0.89300000000000002</c:v>
                </c:pt>
                <c:pt idx="6">
                  <c:v>0.81799999999999995</c:v>
                </c:pt>
                <c:pt idx="7">
                  <c:v>0.83599999999999997</c:v>
                </c:pt>
                <c:pt idx="8">
                  <c:v>0.879</c:v>
                </c:pt>
                <c:pt idx="9">
                  <c:v>0.26700000000000002</c:v>
                </c:pt>
                <c:pt idx="11">
                  <c:v>0.81599999999999995</c:v>
                </c:pt>
                <c:pt idx="12">
                  <c:v>0.78900000000000003</c:v>
                </c:pt>
                <c:pt idx="13">
                  <c:v>0.82599999999999996</c:v>
                </c:pt>
                <c:pt idx="14">
                  <c:v>0.77500000000000002</c:v>
                </c:pt>
                <c:pt idx="15">
                  <c:v>0.83799999999999997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6-4DDC-B258-F078DF3CD745}"/>
            </c:ext>
          </c:extLst>
        </c:ser>
        <c:ser>
          <c:idx val="1"/>
          <c:order val="1"/>
          <c:tx>
            <c:strRef>
              <c:f>'Ark2'!$F$10</c:f>
              <c:strCache>
                <c:ptCount val="1"/>
                <c:pt idx="0">
                  <c:v>Ikke i gang med HF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'Ark2'!$D$11:$D$26</c:f>
              <c:strCache>
                <c:ptCount val="16"/>
                <c:pt idx="0">
                  <c:v>Automatik- og procesuddannelsen</c:v>
                </c:pt>
                <c:pt idx="1">
                  <c:v>Bygningsmaler</c:v>
                </c:pt>
                <c:pt idx="2">
                  <c:v>Cykel- og motorcykelmekaniker</c:v>
                </c:pt>
                <c:pt idx="3">
                  <c:v>Data- og kommunikationsuddannelsen</c:v>
                </c:pt>
                <c:pt idx="4">
                  <c:v>Elektriker</c:v>
                </c:pt>
                <c:pt idx="5">
                  <c:v>Karrosseriteknikeruddannelsen</c:v>
                </c:pt>
                <c:pt idx="6">
                  <c:v>Køletekniker</c:v>
                </c:pt>
                <c:pt idx="7">
                  <c:v>Lager- og terminaluddannelsen</c:v>
                </c:pt>
                <c:pt idx="8">
                  <c:v>Lastvognsmekaniker</c:v>
                </c:pt>
                <c:pt idx="9">
                  <c:v>Lufthavnsuddannelsen</c:v>
                </c:pt>
                <c:pt idx="10">
                  <c:v>Ortopædist</c:v>
                </c:pt>
                <c:pt idx="11">
                  <c:v>Personvognsmekaniker</c:v>
                </c:pt>
                <c:pt idx="12">
                  <c:v>Serviceassistent</c:v>
                </c:pt>
                <c:pt idx="13">
                  <c:v>Skiltetekniker</c:v>
                </c:pt>
                <c:pt idx="14">
                  <c:v>Smed</c:v>
                </c:pt>
                <c:pt idx="15">
                  <c:v>Vejgodstransportuddannelsen</c:v>
                </c:pt>
              </c:strCache>
            </c:strRef>
          </c:cat>
          <c:val>
            <c:numRef>
              <c:f>'Ark2'!$F$11:$F$26</c:f>
              <c:numCache>
                <c:formatCode>0.0%</c:formatCode>
                <c:ptCount val="16"/>
                <c:pt idx="0">
                  <c:v>0.152</c:v>
                </c:pt>
                <c:pt idx="1">
                  <c:v>0.22900000000000001</c:v>
                </c:pt>
                <c:pt idx="3">
                  <c:v>0.182</c:v>
                </c:pt>
                <c:pt idx="4">
                  <c:v>0.214</c:v>
                </c:pt>
                <c:pt idx="5">
                  <c:v>0.107</c:v>
                </c:pt>
                <c:pt idx="6">
                  <c:v>0.182</c:v>
                </c:pt>
                <c:pt idx="7">
                  <c:v>0.16400000000000001</c:v>
                </c:pt>
                <c:pt idx="8">
                  <c:v>0.121</c:v>
                </c:pt>
                <c:pt idx="9">
                  <c:v>0.73299999999999998</c:v>
                </c:pt>
                <c:pt idx="10">
                  <c:v>1</c:v>
                </c:pt>
                <c:pt idx="11">
                  <c:v>0.184</c:v>
                </c:pt>
                <c:pt idx="12">
                  <c:v>0.21099999999999999</c:v>
                </c:pt>
                <c:pt idx="13">
                  <c:v>0.17399999999999999</c:v>
                </c:pt>
                <c:pt idx="14">
                  <c:v>0.22500000000000001</c:v>
                </c:pt>
                <c:pt idx="15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6-4DDC-B258-F078DF3CD7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39130143"/>
        <c:axId val="639130975"/>
      </c:barChart>
      <c:catAx>
        <c:axId val="63913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9130975"/>
        <c:crosses val="autoZero"/>
        <c:auto val="1"/>
        <c:lblAlgn val="ctr"/>
        <c:lblOffset val="100"/>
        <c:noMultiLvlLbl val="0"/>
      </c:catAx>
      <c:valAx>
        <c:axId val="63913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9130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'Ark3'!$D$8</c:f>
              <c:strCache>
                <c:ptCount val="1"/>
                <c:pt idx="0">
                  <c:v>Skolepraktik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182-4ED4-BC42-5100140D3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'Ark3'!$C$9:$C$14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TECHCOLLEGE</c:v>
                </c:pt>
                <c:pt idx="4">
                  <c:v>U/NORD</c:v>
                </c:pt>
                <c:pt idx="5">
                  <c:v>AARHUS TECH</c:v>
                </c:pt>
              </c:strCache>
            </c:strRef>
          </c:cat>
          <c:val>
            <c:numRef>
              <c:f>'Ark3'!$D$9:$D$14</c:f>
              <c:numCache>
                <c:formatCode>0.0%</c:formatCode>
                <c:ptCount val="6"/>
                <c:pt idx="0">
                  <c:v>0.17</c:v>
                </c:pt>
                <c:pt idx="1">
                  <c:v>0.11600000000000001</c:v>
                </c:pt>
                <c:pt idx="2">
                  <c:v>0.19600000000000001</c:v>
                </c:pt>
                <c:pt idx="3">
                  <c:v>0.127</c:v>
                </c:pt>
                <c:pt idx="4">
                  <c:v>5.3999999999999999E-2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2-4ED4-BC42-5100140D3400}"/>
            </c:ext>
          </c:extLst>
        </c:ser>
        <c:ser>
          <c:idx val="1"/>
          <c:order val="1"/>
          <c:tx>
            <c:strRef>
              <c:f>'Ark3'!$E$8</c:f>
              <c:strCache>
                <c:ptCount val="1"/>
                <c:pt idx="0">
                  <c:v>Uddannelsesaftale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182-4ED4-BC42-5100140D3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'Ark3'!$C$9:$C$14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TECHCOLLEGE</c:v>
                </c:pt>
                <c:pt idx="4">
                  <c:v>U/NORD</c:v>
                </c:pt>
                <c:pt idx="5">
                  <c:v>AARHUS TECH</c:v>
                </c:pt>
              </c:strCache>
            </c:strRef>
          </c:cat>
          <c:val>
            <c:numRef>
              <c:f>'Ark3'!$E$9:$E$14</c:f>
              <c:numCache>
                <c:formatCode>0.0%</c:formatCode>
                <c:ptCount val="6"/>
                <c:pt idx="0">
                  <c:v>0.38700000000000001</c:v>
                </c:pt>
                <c:pt idx="1">
                  <c:v>0.48299999999999998</c:v>
                </c:pt>
                <c:pt idx="2">
                  <c:v>0.40200000000000002</c:v>
                </c:pt>
                <c:pt idx="3">
                  <c:v>0.48899999999999999</c:v>
                </c:pt>
                <c:pt idx="4">
                  <c:v>0.35499999999999998</c:v>
                </c:pt>
                <c:pt idx="5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2-4ED4-BC42-5100140D3400}"/>
            </c:ext>
          </c:extLst>
        </c:ser>
        <c:ser>
          <c:idx val="2"/>
          <c:order val="2"/>
          <c:tx>
            <c:strRef>
              <c:f>'Ark3'!$F$8</c:f>
              <c:strCache>
                <c:ptCount val="1"/>
                <c:pt idx="0">
                  <c:v>Frafald efter grundforløbet</c:v>
                </c:pt>
              </c:strCache>
            </c:strRef>
          </c:tx>
          <c:spPr>
            <a:solidFill>
              <a:srgbClr val="FA505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182-4ED4-BC42-5100140D3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'Ark3'!$C$9:$C$14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TECHCOLLEGE</c:v>
                </c:pt>
                <c:pt idx="4">
                  <c:v>U/NORD</c:v>
                </c:pt>
                <c:pt idx="5">
                  <c:v>AARHUS TECH</c:v>
                </c:pt>
              </c:strCache>
            </c:strRef>
          </c:cat>
          <c:val>
            <c:numRef>
              <c:f>'Ark3'!$F$9:$F$14</c:f>
              <c:numCache>
                <c:formatCode>0.0%</c:formatCode>
                <c:ptCount val="6"/>
                <c:pt idx="0">
                  <c:v>0.14199999999999999</c:v>
                </c:pt>
                <c:pt idx="1">
                  <c:v>0.151</c:v>
                </c:pt>
                <c:pt idx="2">
                  <c:v>0.17199999999999999</c:v>
                </c:pt>
                <c:pt idx="3">
                  <c:v>0.159</c:v>
                </c:pt>
                <c:pt idx="4">
                  <c:v>0.255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2-4ED4-BC42-5100140D3400}"/>
            </c:ext>
          </c:extLst>
        </c:ser>
        <c:ser>
          <c:idx val="3"/>
          <c:order val="3"/>
          <c:tx>
            <c:strRef>
              <c:f>'Ark3'!$G$8</c:f>
              <c:strCache>
                <c:ptCount val="1"/>
                <c:pt idx="0">
                  <c:v>Frafald under grundforløbet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182-4ED4-BC42-5100140D3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'Ark3'!$C$9:$C$14</c:f>
              <c:strCache>
                <c:ptCount val="6"/>
                <c:pt idx="0">
                  <c:v>NEXT UDDANNELSE KØBENHAVN</c:v>
                </c:pt>
                <c:pt idx="1">
                  <c:v>Syddansk Erhvervsskole Odense-Vejle</c:v>
                </c:pt>
                <c:pt idx="2">
                  <c:v>TEC, Technical Education Copenhagen</c:v>
                </c:pt>
                <c:pt idx="3">
                  <c:v>TECHCOLLEGE</c:v>
                </c:pt>
                <c:pt idx="4">
                  <c:v>U/NORD</c:v>
                </c:pt>
                <c:pt idx="5">
                  <c:v>AARHUS TECH</c:v>
                </c:pt>
              </c:strCache>
            </c:strRef>
          </c:cat>
          <c:val>
            <c:numRef>
              <c:f>'Ark3'!$G$9:$G$14</c:f>
              <c:numCache>
                <c:formatCode>0.0%</c:formatCode>
                <c:ptCount val="6"/>
                <c:pt idx="0">
                  <c:v>0.23300000000000001</c:v>
                </c:pt>
                <c:pt idx="1">
                  <c:v>0.21</c:v>
                </c:pt>
                <c:pt idx="2">
                  <c:v>0.187</c:v>
                </c:pt>
                <c:pt idx="3">
                  <c:v>0.16500000000000001</c:v>
                </c:pt>
                <c:pt idx="4">
                  <c:v>0.20699999999999999</c:v>
                </c:pt>
                <c:pt idx="5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82-4ED4-BC42-5100140D34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62241128"/>
        <c:axId val="462246376"/>
      </c:barChart>
      <c:catAx>
        <c:axId val="46224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2246376"/>
        <c:crosses val="autoZero"/>
        <c:auto val="1"/>
        <c:lblAlgn val="ctr"/>
        <c:lblOffset val="100"/>
        <c:noMultiLvlLbl val="0"/>
      </c:catAx>
      <c:valAx>
        <c:axId val="46224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224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i="0" baseline="0" dirty="0">
                <a:effectLst/>
              </a:rPr>
              <a:t>Andel, der forventes at falde fra inden hovedforløbet, når der er taget højde for elevernes socioøkonomiske baggrund 2020</a:t>
            </a:r>
            <a:endParaRPr lang="da-DK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'Ark6'!$E$13</c:f>
              <c:strCache>
                <c:ptCount val="1"/>
                <c:pt idx="0">
                  <c:v>Frafald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'Ark6'!$D$14:$D$18</c:f>
              <c:strCache>
                <c:ptCount val="5"/>
                <c:pt idx="0">
                  <c:v>TEC Lyngby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'Ark6'!$E$14:$E$18</c:f>
              <c:numCache>
                <c:formatCode>0.00</c:formatCode>
                <c:ptCount val="5"/>
                <c:pt idx="0">
                  <c:v>0.5161</c:v>
                </c:pt>
                <c:pt idx="1">
                  <c:v>0.40039999999999998</c:v>
                </c:pt>
                <c:pt idx="2">
                  <c:v>0.30759999999999998</c:v>
                </c:pt>
                <c:pt idx="3">
                  <c:v>0.31630000000000003</c:v>
                </c:pt>
                <c:pt idx="4">
                  <c:v>0.52729999999999999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2-4AC2-AA60-F6EDB3C5AFBF}"/>
            </c:ext>
          </c:extLst>
        </c:ser>
        <c:ser>
          <c:idx val="1"/>
          <c:order val="1"/>
          <c:tx>
            <c:strRef>
              <c:f>'Ark6'!$F$13</c:f>
              <c:strCache>
                <c:ptCount val="1"/>
                <c:pt idx="0">
                  <c:v>Socioøkonomisk Reference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'Ark6'!$D$14:$D$18</c:f>
              <c:strCache>
                <c:ptCount val="5"/>
                <c:pt idx="0">
                  <c:v>TEC Lyngby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'Ark6'!$F$14:$F$18</c:f>
              <c:numCache>
                <c:formatCode>0.00</c:formatCode>
                <c:ptCount val="5"/>
                <c:pt idx="0">
                  <c:v>0.37190000000000001</c:v>
                </c:pt>
                <c:pt idx="1">
                  <c:v>0.38179999999999997</c:v>
                </c:pt>
                <c:pt idx="2">
                  <c:v>0.36940000000000001</c:v>
                </c:pt>
                <c:pt idx="3">
                  <c:v>0.36659999999999998</c:v>
                </c:pt>
                <c:pt idx="4">
                  <c:v>0.4118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2-4AC2-AA60-F6EDB3C5AF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1474752"/>
        <c:axId val="321476392"/>
      </c:barChart>
      <c:catAx>
        <c:axId val="3214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1476392"/>
        <c:crosses val="autoZero"/>
        <c:auto val="1"/>
        <c:lblAlgn val="ctr"/>
        <c:lblOffset val="100"/>
        <c:noMultiLvlLbl val="0"/>
      </c:catAx>
      <c:valAx>
        <c:axId val="32147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2147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/>
              <a:t>Afbrud uden omvalg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'Ark2'!$G$7</c:f>
              <c:strCache>
                <c:ptCount val="1"/>
                <c:pt idx="0">
                  <c:v>aug-18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'Ark2'!$G$18:$G$45</c:f>
              <c:numCache>
                <c:formatCode>0.0%</c:formatCode>
                <c:ptCount val="6"/>
                <c:pt idx="0">
                  <c:v>1.7999999999999999E-2</c:v>
                </c:pt>
                <c:pt idx="1">
                  <c:v>0.02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1.2E-2</c:v>
                </c:pt>
                <c:pt idx="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1-4F9D-B82B-9CDD49E7A342}"/>
            </c:ext>
          </c:extLst>
        </c:ser>
        <c:ser>
          <c:idx val="1"/>
          <c:order val="1"/>
          <c:tx>
            <c:strRef>
              <c:f>'Ark2'!$H$7</c:f>
              <c:strCache>
                <c:ptCount val="1"/>
                <c:pt idx="0">
                  <c:v>aug-19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'Ark2'!$H$18:$H$45</c:f>
              <c:numCache>
                <c:formatCode>0.0%</c:formatCode>
                <c:ptCount val="6"/>
                <c:pt idx="0">
                  <c:v>0.01</c:v>
                </c:pt>
                <c:pt idx="1">
                  <c:v>2.4E-2</c:v>
                </c:pt>
                <c:pt idx="2">
                  <c:v>8.0000000000000002E-3</c:v>
                </c:pt>
                <c:pt idx="3">
                  <c:v>2.3E-2</c:v>
                </c:pt>
                <c:pt idx="4">
                  <c:v>2.5000000000000001E-2</c:v>
                </c:pt>
                <c:pt idx="5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1-4F9D-B82B-9CDD49E7A342}"/>
            </c:ext>
          </c:extLst>
        </c:ser>
        <c:ser>
          <c:idx val="2"/>
          <c:order val="2"/>
          <c:tx>
            <c:strRef>
              <c:f>'Ark2'!$I$7</c:f>
              <c:strCache>
                <c:ptCount val="1"/>
                <c:pt idx="0">
                  <c:v>aug-20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'Ark2'!$I$18:$I$45</c:f>
              <c:numCache>
                <c:formatCode>0.0%</c:formatCode>
                <c:ptCount val="6"/>
                <c:pt idx="0">
                  <c:v>0.01</c:v>
                </c:pt>
                <c:pt idx="1">
                  <c:v>2.1999999999999999E-2</c:v>
                </c:pt>
                <c:pt idx="3">
                  <c:v>0.03</c:v>
                </c:pt>
                <c:pt idx="4">
                  <c:v>1.4E-2</c:v>
                </c:pt>
                <c:pt idx="5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1-4F9D-B82B-9CDD49E7A342}"/>
            </c:ext>
          </c:extLst>
        </c:ser>
        <c:ser>
          <c:idx val="3"/>
          <c:order val="3"/>
          <c:tx>
            <c:strRef>
              <c:f>'Ark2'!$J$7</c:f>
              <c:strCache>
                <c:ptCount val="1"/>
                <c:pt idx="0">
                  <c:v>aug-21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'Ark2'!$J$18:$J$45</c:f>
              <c:numCache>
                <c:formatCode>0.0%</c:formatCode>
                <c:ptCount val="6"/>
                <c:pt idx="0">
                  <c:v>2.7E-2</c:v>
                </c:pt>
                <c:pt idx="1">
                  <c:v>3.5000000000000003E-2</c:v>
                </c:pt>
                <c:pt idx="2">
                  <c:v>1.6E-2</c:v>
                </c:pt>
                <c:pt idx="3">
                  <c:v>1.7999999999999999E-2</c:v>
                </c:pt>
                <c:pt idx="4">
                  <c:v>2.8000000000000001E-2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21-4F9D-B82B-9CDD49E7A342}"/>
            </c:ext>
          </c:extLst>
        </c:ser>
        <c:ser>
          <c:idx val="4"/>
          <c:order val="4"/>
          <c:tx>
            <c:strRef>
              <c:f>'Ark2'!$K$7</c:f>
              <c:strCache>
                <c:ptCount val="1"/>
                <c:pt idx="0">
                  <c:v>aug-22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'Ark2'!$C$18:$C$45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'Ark2'!$K$18:$K$45</c:f>
              <c:numCache>
                <c:formatCode>0.0%</c:formatCode>
                <c:ptCount val="6"/>
                <c:pt idx="0">
                  <c:v>4.7E-2</c:v>
                </c:pt>
                <c:pt idx="1">
                  <c:v>5.0999999999999997E-2</c:v>
                </c:pt>
                <c:pt idx="3">
                  <c:v>1.6E-2</c:v>
                </c:pt>
                <c:pt idx="4">
                  <c:v>3.5000000000000003E-2</c:v>
                </c:pt>
                <c:pt idx="5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E-442F-9A9E-8FF53E6520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9657103"/>
        <c:axId val="1119656271"/>
      </c:barChart>
      <c:catAx>
        <c:axId val="1119657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9656271"/>
        <c:crosses val="autoZero"/>
        <c:auto val="1"/>
        <c:lblAlgn val="ctr"/>
        <c:lblOffset val="100"/>
        <c:noMultiLvlLbl val="0"/>
      </c:catAx>
      <c:valAx>
        <c:axId val="1119656271"/>
        <c:scaling>
          <c:orientation val="minMax"/>
          <c:max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19657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dirty="0"/>
              <a:t>Afbrud</a:t>
            </a:r>
            <a:r>
              <a:rPr lang="da-DK" sz="1600" b="0" baseline="0" dirty="0"/>
              <a:t> uden omvalg</a:t>
            </a:r>
            <a:endParaRPr lang="da-DK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'Ark1'!$P$31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220121321905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B3-4267-BC50-10B6B82F60AB}"/>
                </c:ext>
              </c:extLst>
            </c:dLbl>
            <c:dLbl>
              <c:idx val="2"/>
              <c:layout>
                <c:manualLayout>
                  <c:x val="1.1268343443492186E-3"/>
                  <c:y val="-1.0756597468007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'Ark1'!$P$33:$P$38</c:f>
              <c:numCache>
                <c:formatCode>0.0%</c:formatCode>
                <c:ptCount val="6"/>
                <c:pt idx="0">
                  <c:v>3.6999999999999998E-2</c:v>
                </c:pt>
                <c:pt idx="1">
                  <c:v>3.5000000000000003E-2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8.9999999999999993E-3</c:v>
                </c:pt>
                <c:pt idx="5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7-42FF-84B7-0453B571C856}"/>
            </c:ext>
          </c:extLst>
        </c:ser>
        <c:ser>
          <c:idx val="1"/>
          <c:order val="1"/>
          <c:tx>
            <c:strRef>
              <c:f>'Ark1'!$Q$31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2536686886982719E-3"/>
                  <c:y val="-1.07565974680071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'Ark1'!$Q$33:$Q$38</c:f>
              <c:numCache>
                <c:formatCode>0.0%</c:formatCode>
                <c:ptCount val="6"/>
                <c:pt idx="0">
                  <c:v>2.3E-2</c:v>
                </c:pt>
                <c:pt idx="1">
                  <c:v>1.7999999999999999E-2</c:v>
                </c:pt>
                <c:pt idx="2">
                  <c:v>1.0999999999999999E-2</c:v>
                </c:pt>
                <c:pt idx="3">
                  <c:v>1.6E-2</c:v>
                </c:pt>
                <c:pt idx="4">
                  <c:v>2.5000000000000001E-2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7-42FF-84B7-0453B571C856}"/>
            </c:ext>
          </c:extLst>
        </c:ser>
        <c:ser>
          <c:idx val="2"/>
          <c:order val="2"/>
          <c:tx>
            <c:strRef>
              <c:f>'Ark1'!$R$31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1268343443492186E-3"/>
                  <c:y val="-1.34457468350088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B3-4267-BC50-10B6B82F6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'Ark1'!$R$33:$R$38</c:f>
              <c:numCache>
                <c:formatCode>General</c:formatCode>
                <c:ptCount val="6"/>
                <c:pt idx="0" formatCode="0.0%">
                  <c:v>1.0999999999999999E-2</c:v>
                </c:pt>
                <c:pt idx="2" formatCode="0.0%">
                  <c:v>1.6E-2</c:v>
                </c:pt>
                <c:pt idx="4" formatCode="0.0%">
                  <c:v>2.8000000000000001E-2</c:v>
                </c:pt>
                <c:pt idx="5" formatCode="0.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67-42FF-84B7-0453B571C856}"/>
            </c:ext>
          </c:extLst>
        </c:ser>
        <c:ser>
          <c:idx val="3"/>
          <c:order val="3"/>
          <c:tx>
            <c:strRef>
              <c:f>'Ark1'!$S$31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'Ark1'!$M$33:$M$38</c:f>
              <c:strCache>
                <c:ptCount val="6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</c:strCache>
            </c:strRef>
          </c:cat>
          <c:val>
            <c:numRef>
              <c:f>'Ark1'!$S$33:$S$38</c:f>
              <c:numCache>
                <c:formatCode>0.0%</c:formatCode>
                <c:ptCount val="6"/>
                <c:pt idx="0">
                  <c:v>2.8000000000000001E-2</c:v>
                </c:pt>
                <c:pt idx="1">
                  <c:v>5.6000000000000001E-2</c:v>
                </c:pt>
                <c:pt idx="2">
                  <c:v>2.1999999999999999E-2</c:v>
                </c:pt>
                <c:pt idx="3">
                  <c:v>0.02</c:v>
                </c:pt>
                <c:pt idx="4">
                  <c:v>2.3E-2</c:v>
                </c:pt>
                <c:pt idx="5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C-4568-9020-BAC6EF2DF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0798943"/>
        <c:axId val="880802687"/>
      </c:barChart>
      <c:catAx>
        <c:axId val="88079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0802687"/>
        <c:crosses val="autoZero"/>
        <c:auto val="1"/>
        <c:lblAlgn val="ctr"/>
        <c:lblOffset val="100"/>
        <c:noMultiLvlLbl val="0"/>
      </c:catAx>
      <c:valAx>
        <c:axId val="88080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8079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TEC -</a:t>
            </a:r>
            <a:r>
              <a:rPr lang="da-DK" sz="2000" baseline="0" dirty="0"/>
              <a:t> EUD</a:t>
            </a:r>
            <a:endParaRPr lang="da-DK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'Ark8'!$E$12</c:f>
              <c:strCache>
                <c:ptCount val="1"/>
                <c:pt idx="0">
                  <c:v>Egen indsats og motivation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'Ark8'!$H$12:$M$12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4.2</c:v>
                </c:pt>
                <c:pt idx="2">
                  <c:v>3.9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E2-4A37-83EF-EEA26650E1D5}"/>
            </c:ext>
          </c:extLst>
        </c:ser>
        <c:ser>
          <c:idx val="1"/>
          <c:order val="1"/>
          <c:tx>
            <c:strRef>
              <c:f>'Ark8'!$E$13</c:f>
              <c:strCache>
                <c:ptCount val="1"/>
                <c:pt idx="0">
                  <c:v>Læringsmiljø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'Ark8'!$H$13:$M$13</c:f>
              <c:numCache>
                <c:formatCode>General</c:formatCode>
                <c:ptCount val="6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3.9</c:v>
                </c:pt>
                <c:pt idx="4">
                  <c:v>3.9</c:v>
                </c:pt>
                <c:pt idx="5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E2-4A37-83EF-EEA26650E1D5}"/>
            </c:ext>
          </c:extLst>
        </c:ser>
        <c:ser>
          <c:idx val="2"/>
          <c:order val="2"/>
          <c:tx>
            <c:strRef>
              <c:f>'Ark8'!$E$14</c:f>
              <c:strCache>
                <c:ptCount val="1"/>
                <c:pt idx="0">
                  <c:v>Velbefindende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'Ark8'!$H$14:$M$14</c:f>
              <c:numCache>
                <c:formatCode>General</c:formatCode>
                <c:ptCount val="6"/>
                <c:pt idx="0">
                  <c:v>4.2</c:v>
                </c:pt>
                <c:pt idx="1">
                  <c:v>4.2</c:v>
                </c:pt>
                <c:pt idx="2">
                  <c:v>3.9</c:v>
                </c:pt>
                <c:pt idx="3">
                  <c:v>4.3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E2-4A37-83EF-EEA26650E1D5}"/>
            </c:ext>
          </c:extLst>
        </c:ser>
        <c:ser>
          <c:idx val="3"/>
          <c:order val="3"/>
          <c:tx>
            <c:strRef>
              <c:f>'Ark8'!$E$15</c:f>
              <c:strCache>
                <c:ptCount val="1"/>
                <c:pt idx="0">
                  <c:v>Fysiske rammer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'Ark8'!$H$15:$M$15</c:f>
              <c:numCache>
                <c:formatCode>General</c:formatCode>
                <c:ptCount val="6"/>
                <c:pt idx="0">
                  <c:v>3.4</c:v>
                </c:pt>
                <c:pt idx="1">
                  <c:v>3.4</c:v>
                </c:pt>
                <c:pt idx="2">
                  <c:v>3.3</c:v>
                </c:pt>
                <c:pt idx="3">
                  <c:v>3.5</c:v>
                </c:pt>
                <c:pt idx="4">
                  <c:v>3.4</c:v>
                </c:pt>
                <c:pt idx="5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E2-4A37-83EF-EEA26650E1D5}"/>
            </c:ext>
          </c:extLst>
        </c:ser>
        <c:ser>
          <c:idx val="4"/>
          <c:order val="4"/>
          <c:tx>
            <c:strRef>
              <c:f>'Ark8'!$E$16</c:f>
              <c:strCache>
                <c:ptCount val="1"/>
                <c:pt idx="0">
                  <c:v>Egne evner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'Ark8'!$H$16:$M$16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3.8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E2-4A37-83EF-EEA26650E1D5}"/>
            </c:ext>
          </c:extLst>
        </c:ser>
        <c:ser>
          <c:idx val="5"/>
          <c:order val="5"/>
          <c:tx>
            <c:strRef>
              <c:f>'Ark8'!$E$17</c:f>
              <c:strCache>
                <c:ptCount val="1"/>
                <c:pt idx="0">
                  <c:v>Praktik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'Ark8'!$H$11:$M$11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'Ark8'!$H$17:$M$17</c:f>
              <c:numCache>
                <c:formatCode>General</c:formatCode>
                <c:ptCount val="6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E2-4A37-83EF-EEA26650E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111503"/>
        <c:axId val="1175111919"/>
      </c:lineChart>
      <c:catAx>
        <c:axId val="117511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75111919"/>
        <c:crosses val="autoZero"/>
        <c:auto val="1"/>
        <c:lblAlgn val="ctr"/>
        <c:lblOffset val="100"/>
        <c:noMultiLvlLbl val="0"/>
      </c:catAx>
      <c:valAx>
        <c:axId val="117511191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75111503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Afbrudt uden omvalg - HCØ afdelinger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'Ark5'!$D$20</c:f>
              <c:strCache>
                <c:ptCount val="1"/>
                <c:pt idx="0">
                  <c:v>H.C. Ørsted Gymnasiet, Ballerup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'Ark5'!$E$20:$I$20</c:f>
              <c:numCache>
                <c:formatCode>General</c:formatCode>
                <c:ptCount val="5"/>
                <c:pt idx="2" formatCode="0.0%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E-46BF-BCC2-9539010BF34E}"/>
            </c:ext>
          </c:extLst>
        </c:ser>
        <c:ser>
          <c:idx val="1"/>
          <c:order val="1"/>
          <c:tx>
            <c:strRef>
              <c:f>'Ark5'!$D$21</c:f>
              <c:strCache>
                <c:ptCount val="1"/>
                <c:pt idx="0">
                  <c:v>H.C. Ørsted Gymnasiet, Frederiksberg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'Ark5'!$E$21:$I$21</c:f>
              <c:numCache>
                <c:formatCode>0.0%</c:formatCode>
                <c:ptCount val="5"/>
                <c:pt idx="1">
                  <c:v>2.3E-2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E-46BF-BCC2-9539010BF34E}"/>
            </c:ext>
          </c:extLst>
        </c:ser>
        <c:ser>
          <c:idx val="2"/>
          <c:order val="2"/>
          <c:tx>
            <c:strRef>
              <c:f>'Ark5'!$D$22</c:f>
              <c:strCache>
                <c:ptCount val="1"/>
                <c:pt idx="0">
                  <c:v>H.C. Ørsted Gymnasiet, Lyngby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'Ark5'!$E$19:$I$19</c:f>
              <c:strCache>
                <c:ptCount val="5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  <c:pt idx="4">
                  <c:v>2021/2022</c:v>
                </c:pt>
              </c:strCache>
            </c:strRef>
          </c:cat>
          <c:val>
            <c:numRef>
              <c:f>'Ark5'!$E$22:$I$22</c:f>
              <c:numCache>
                <c:formatCode>0.0%</c:formatCode>
                <c:ptCount val="5"/>
                <c:pt idx="0">
                  <c:v>4.2999999999999997E-2</c:v>
                </c:pt>
                <c:pt idx="1">
                  <c:v>2.8000000000000001E-2</c:v>
                </c:pt>
                <c:pt idx="2">
                  <c:v>1.4999999999999999E-2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E-46BF-BCC2-9539010BF3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4908335"/>
        <c:axId val="1134922895"/>
      </c:barChart>
      <c:catAx>
        <c:axId val="1134908335"/>
        <c:scaling>
          <c:orientation val="minMax"/>
          <c:max val="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4922895"/>
        <c:crosses val="autoZero"/>
        <c:auto val="0"/>
        <c:lblAlgn val="ctr"/>
        <c:lblOffset val="100"/>
        <c:noMultiLvlLbl val="0"/>
      </c:catAx>
      <c:valAx>
        <c:axId val="1134922895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490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dirty="0"/>
              <a:t>Overgang til</a:t>
            </a:r>
            <a:r>
              <a:rPr lang="da-DK" sz="1600" b="1" baseline="0" dirty="0"/>
              <a:t> uddannelse skoleår 2018/2019</a:t>
            </a:r>
            <a:endParaRPr lang="da-DK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'Ark1'!$J$8</c:f>
              <c:strCache>
                <c:ptCount val="1"/>
                <c:pt idx="0">
                  <c:v>HCØ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'Ark1'!$K$7:$M$7</c:f>
              <c:strCache>
                <c:ptCount val="3"/>
                <c:pt idx="0">
                  <c:v>Erhvervsfaglige uddannelser</c:v>
                </c:pt>
                <c:pt idx="1">
                  <c:v>Korte videregående uddannelser</c:v>
                </c:pt>
                <c:pt idx="2">
                  <c:v>Mellemlange videregående uddannelser</c:v>
                </c:pt>
              </c:strCache>
            </c:strRef>
          </c:cat>
          <c:val>
            <c:numRef>
              <c:f>'Ark1'!$K$8:$M$8</c:f>
              <c:numCache>
                <c:formatCode>0%</c:formatCode>
                <c:ptCount val="3"/>
                <c:pt idx="0">
                  <c:v>3.3000000000000002E-2</c:v>
                </c:pt>
                <c:pt idx="1">
                  <c:v>7.2999999999999995E-2</c:v>
                </c:pt>
                <c:pt idx="2">
                  <c:v>0.69399999999999995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8-445A-BC7A-C5AF58FAAFCD}"/>
            </c:ext>
          </c:extLst>
        </c:ser>
        <c:ser>
          <c:idx val="1"/>
          <c:order val="1"/>
          <c:tx>
            <c:strRef>
              <c:f>'Ark1'!$J$9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'Ark1'!$K$7:$M$7</c:f>
              <c:strCache>
                <c:ptCount val="3"/>
                <c:pt idx="0">
                  <c:v>Erhvervsfaglige uddannelser</c:v>
                </c:pt>
                <c:pt idx="1">
                  <c:v>Korte videregående uddannelser</c:v>
                </c:pt>
                <c:pt idx="2">
                  <c:v>Mellemlange videregående uddannelser</c:v>
                </c:pt>
              </c:strCache>
            </c:strRef>
          </c:cat>
          <c:val>
            <c:numRef>
              <c:f>'Ark1'!$K$9:$M$9</c:f>
              <c:numCache>
                <c:formatCode>0%</c:formatCode>
                <c:ptCount val="3"/>
                <c:pt idx="0">
                  <c:v>6.8000000000000005E-2</c:v>
                </c:pt>
                <c:pt idx="1">
                  <c:v>0.105</c:v>
                </c:pt>
                <c:pt idx="2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8-445A-BC7A-C5AF58FAAFCD}"/>
            </c:ext>
          </c:extLst>
        </c:ser>
        <c:ser>
          <c:idx val="2"/>
          <c:order val="2"/>
          <c:tx>
            <c:strRef>
              <c:f>'Ark1'!$J$10</c:f>
              <c:strCache>
                <c:ptCount val="1"/>
                <c:pt idx="0">
                  <c:v>Region 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'Ark1'!$K$7:$M$7</c:f>
              <c:strCache>
                <c:ptCount val="3"/>
                <c:pt idx="0">
                  <c:v>Erhvervsfaglige uddannelser</c:v>
                </c:pt>
                <c:pt idx="1">
                  <c:v>Korte videregående uddannelser</c:v>
                </c:pt>
                <c:pt idx="2">
                  <c:v>Mellemlange videregående uddannelser</c:v>
                </c:pt>
              </c:strCache>
            </c:strRef>
          </c:cat>
          <c:val>
            <c:numRef>
              <c:f>'Ark1'!$K$10:$M$10</c:f>
              <c:numCache>
                <c:formatCode>0%</c:formatCode>
                <c:ptCount val="3"/>
                <c:pt idx="0">
                  <c:v>4.5999999999999999E-2</c:v>
                </c:pt>
                <c:pt idx="1">
                  <c:v>6.8000000000000005E-2</c:v>
                </c:pt>
                <c:pt idx="2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8-445A-BC7A-C5AF58FAAF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4007080"/>
        <c:axId val="554007408"/>
      </c:barChart>
      <c:catAx>
        <c:axId val="55400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4007408"/>
        <c:crosses val="autoZero"/>
        <c:auto val="1"/>
        <c:lblAlgn val="ctr"/>
        <c:lblOffset val="100"/>
        <c:noMultiLvlLbl val="0"/>
      </c:catAx>
      <c:valAx>
        <c:axId val="55400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400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0"/>
              <a:t>HCØ Ballerup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'Ark7'!$G$11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'Ark7'!$H$11:$O$11</c:f>
              <c:numCache>
                <c:formatCode>General</c:formatCode>
                <c:ptCount val="8"/>
                <c:pt idx="0">
                  <c:v>7</c:v>
                </c:pt>
                <c:pt idx="1">
                  <c:v>6.8</c:v>
                </c:pt>
                <c:pt idx="2">
                  <c:v>7.3</c:v>
                </c:pt>
                <c:pt idx="3">
                  <c:v>7.5</c:v>
                </c:pt>
                <c:pt idx="4">
                  <c:v>7.3</c:v>
                </c:pt>
                <c:pt idx="5">
                  <c:v>7.3</c:v>
                </c:pt>
                <c:pt idx="6">
                  <c:v>7.1</c:v>
                </c:pt>
                <c:pt idx="7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F-46E3-B597-92B0FB300E79}"/>
            </c:ext>
          </c:extLst>
        </c:ser>
        <c:ser>
          <c:idx val="1"/>
          <c:order val="1"/>
          <c:tx>
            <c:strRef>
              <c:f>'Ark7'!$G$12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'Ark7'!$H$12:$O$12</c:f>
              <c:numCache>
                <c:formatCode>General</c:formatCode>
                <c:ptCount val="8"/>
                <c:pt idx="0">
                  <c:v>6.8</c:v>
                </c:pt>
                <c:pt idx="1">
                  <c:v>6.4</c:v>
                </c:pt>
                <c:pt idx="2">
                  <c:v>7.4</c:v>
                </c:pt>
                <c:pt idx="3">
                  <c:v>6.8</c:v>
                </c:pt>
                <c:pt idx="4">
                  <c:v>6.9</c:v>
                </c:pt>
                <c:pt idx="5">
                  <c:v>7.3</c:v>
                </c:pt>
                <c:pt idx="6">
                  <c:v>7</c:v>
                </c:pt>
                <c:pt idx="7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F-46E3-B597-92B0FB300E79}"/>
            </c:ext>
          </c:extLst>
        </c:ser>
        <c:ser>
          <c:idx val="2"/>
          <c:order val="2"/>
          <c:tx>
            <c:strRef>
              <c:f>'Ark7'!$G$13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'Ark7'!$H$13:$O$13</c:f>
              <c:numCache>
                <c:formatCode>General</c:formatCode>
                <c:ptCount val="8"/>
                <c:pt idx="1">
                  <c:v>7.1</c:v>
                </c:pt>
                <c:pt idx="3">
                  <c:v>7.8</c:v>
                </c:pt>
                <c:pt idx="5">
                  <c:v>8</c:v>
                </c:pt>
                <c:pt idx="6">
                  <c:v>7</c:v>
                </c:pt>
                <c:pt idx="7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F-46E3-B597-92B0FB300E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3994400"/>
        <c:axId val="463993088"/>
      </c:barChart>
      <c:catAx>
        <c:axId val="46399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993088"/>
        <c:crosses val="autoZero"/>
        <c:auto val="1"/>
        <c:lblAlgn val="ctr"/>
        <c:lblOffset val="100"/>
        <c:noMultiLvlLbl val="0"/>
      </c:catAx>
      <c:valAx>
        <c:axId val="46399308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6399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0"/>
              <a:t>HCØ Frederiksberg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'Ark7'!$G$14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'Ark7'!$H$14:$O$14</c:f>
              <c:numCache>
                <c:formatCode>General</c:formatCode>
                <c:ptCount val="8"/>
                <c:pt idx="0">
                  <c:v>6.7</c:v>
                </c:pt>
                <c:pt idx="1">
                  <c:v>6.1</c:v>
                </c:pt>
                <c:pt idx="2">
                  <c:v>7.3</c:v>
                </c:pt>
                <c:pt idx="3">
                  <c:v>7.5</c:v>
                </c:pt>
                <c:pt idx="4">
                  <c:v>7.1</c:v>
                </c:pt>
                <c:pt idx="5">
                  <c:v>7.2</c:v>
                </c:pt>
                <c:pt idx="6">
                  <c:v>8.1999999999999993</c:v>
                </c:pt>
                <c:pt idx="7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4-4F10-8A59-5CBB799B3F7F}"/>
            </c:ext>
          </c:extLst>
        </c:ser>
        <c:ser>
          <c:idx val="1"/>
          <c:order val="1"/>
          <c:tx>
            <c:strRef>
              <c:f>'Ark7'!$G$15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'Ark7'!$H$15:$O$15</c:f>
              <c:numCache>
                <c:formatCode>General</c:formatCode>
                <c:ptCount val="8"/>
                <c:pt idx="0">
                  <c:v>5.4</c:v>
                </c:pt>
                <c:pt idx="1">
                  <c:v>4.5</c:v>
                </c:pt>
                <c:pt idx="2">
                  <c:v>6</c:v>
                </c:pt>
                <c:pt idx="3">
                  <c:v>5.7</c:v>
                </c:pt>
                <c:pt idx="4">
                  <c:v>6.6</c:v>
                </c:pt>
                <c:pt idx="5">
                  <c:v>6.1</c:v>
                </c:pt>
                <c:pt idx="6">
                  <c:v>7.1</c:v>
                </c:pt>
                <c:pt idx="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4-4F10-8A59-5CBB799B3F7F}"/>
            </c:ext>
          </c:extLst>
        </c:ser>
        <c:ser>
          <c:idx val="2"/>
          <c:order val="2"/>
          <c:tx>
            <c:strRef>
              <c:f>'Ark7'!$G$16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'Ark7'!$H$16:$O$16</c:f>
              <c:numCache>
                <c:formatCode>General</c:formatCode>
                <c:ptCount val="8"/>
                <c:pt idx="1">
                  <c:v>7.5</c:v>
                </c:pt>
                <c:pt idx="3">
                  <c:v>8</c:v>
                </c:pt>
                <c:pt idx="5">
                  <c:v>7.6</c:v>
                </c:pt>
                <c:pt idx="6">
                  <c:v>7.7</c:v>
                </c:pt>
                <c:pt idx="7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4-4F10-8A59-5CBB799B3F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1917240"/>
        <c:axId val="581923472"/>
      </c:barChart>
      <c:catAx>
        <c:axId val="58191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923472"/>
        <c:crosses val="autoZero"/>
        <c:auto val="1"/>
        <c:lblAlgn val="ctr"/>
        <c:lblOffset val="100"/>
        <c:noMultiLvlLbl val="0"/>
      </c:catAx>
      <c:valAx>
        <c:axId val="581923472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191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HCØ Lyngby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'Ark7'!$G$17</c:f>
              <c:strCache>
                <c:ptCount val="1"/>
                <c:pt idx="0">
                  <c:v>Mundtlig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'Ark7'!$H$17:$O$17</c:f>
              <c:numCache>
                <c:formatCode>General</c:formatCode>
                <c:ptCount val="8"/>
                <c:pt idx="0">
                  <c:v>7.7</c:v>
                </c:pt>
                <c:pt idx="1">
                  <c:v>7.3</c:v>
                </c:pt>
                <c:pt idx="2">
                  <c:v>8.3000000000000007</c:v>
                </c:pt>
                <c:pt idx="3">
                  <c:v>8.4</c:v>
                </c:pt>
                <c:pt idx="4">
                  <c:v>8.3000000000000007</c:v>
                </c:pt>
                <c:pt idx="5">
                  <c:v>8</c:v>
                </c:pt>
                <c:pt idx="6">
                  <c:v>7.9</c:v>
                </c:pt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4-4E56-947A-1D56CADCCAB0}"/>
            </c:ext>
          </c:extLst>
        </c:ser>
        <c:ser>
          <c:idx val="1"/>
          <c:order val="1"/>
          <c:tx>
            <c:strRef>
              <c:f>'Ark7'!$G$18</c:f>
              <c:strCache>
                <c:ptCount val="1"/>
                <c:pt idx="0">
                  <c:v>Skriftlig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'Ark7'!$H$18:$O$18</c:f>
              <c:numCache>
                <c:formatCode>General</c:formatCode>
                <c:ptCount val="8"/>
                <c:pt idx="0">
                  <c:v>7.3</c:v>
                </c:pt>
                <c:pt idx="1">
                  <c:v>6.8</c:v>
                </c:pt>
                <c:pt idx="2">
                  <c:v>8.1</c:v>
                </c:pt>
                <c:pt idx="3">
                  <c:v>7.8</c:v>
                </c:pt>
                <c:pt idx="4">
                  <c:v>8.1</c:v>
                </c:pt>
                <c:pt idx="5">
                  <c:v>7.9</c:v>
                </c:pt>
                <c:pt idx="6">
                  <c:v>7.8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4-4E56-947A-1D56CADCCAB0}"/>
            </c:ext>
          </c:extLst>
        </c:ser>
        <c:ser>
          <c:idx val="2"/>
          <c:order val="2"/>
          <c:tx>
            <c:strRef>
              <c:f>'Ark7'!$G$19</c:f>
              <c:strCache>
                <c:ptCount val="1"/>
                <c:pt idx="0">
                  <c:v>Samlet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'Ark7'!$H$9:$O$10</c:f>
              <c:multiLvlStrCache>
                <c:ptCount val="8"/>
                <c:lvl>
                  <c:pt idx="0">
                    <c:v>Årskarakter</c:v>
                  </c:pt>
                  <c:pt idx="1">
                    <c:v>Prøvekarakter</c:v>
                  </c:pt>
                  <c:pt idx="2">
                    <c:v>Årskarakter</c:v>
                  </c:pt>
                  <c:pt idx="3">
                    <c:v>Prøvekarakter</c:v>
                  </c:pt>
                  <c:pt idx="4">
                    <c:v>Årskarakter</c:v>
                  </c:pt>
                  <c:pt idx="5">
                    <c:v>Prøvekarakter</c:v>
                  </c:pt>
                  <c:pt idx="6">
                    <c:v>Årskarakter</c:v>
                  </c:pt>
                  <c:pt idx="7">
                    <c:v>Prøvekarakter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  <c:pt idx="6">
                    <c:v>2022</c:v>
                  </c:pt>
                </c:lvl>
              </c:multiLvlStrCache>
            </c:multiLvlStrRef>
          </c:cat>
          <c:val>
            <c:numRef>
              <c:f>'Ark7'!$H$19:$O$19</c:f>
              <c:numCache>
                <c:formatCode>General</c:formatCode>
                <c:ptCount val="8"/>
                <c:pt idx="1">
                  <c:v>8.1</c:v>
                </c:pt>
                <c:pt idx="3">
                  <c:v>8.9</c:v>
                </c:pt>
                <c:pt idx="5">
                  <c:v>8.8000000000000007</c:v>
                </c:pt>
                <c:pt idx="6">
                  <c:v>7.9</c:v>
                </c:pt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4-4E56-947A-1D56CADCCA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809408"/>
        <c:axId val="474804488"/>
      </c:barChart>
      <c:catAx>
        <c:axId val="4748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4804488"/>
        <c:crosses val="autoZero"/>
        <c:auto val="1"/>
        <c:lblAlgn val="ctr"/>
        <c:lblOffset val="100"/>
        <c:noMultiLvlLbl val="0"/>
      </c:catAx>
      <c:valAx>
        <c:axId val="47480448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48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/>
              <a:t>Udvikling i antal ansøgning</a:t>
            </a:r>
          </a:p>
        </c:rich>
      </c:tx>
      <c:layout>
        <c:manualLayout>
          <c:xMode val="edge"/>
          <c:yMode val="edge"/>
          <c:x val="0.39654207381354739"/>
          <c:y val="1.6249378919736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7.7057605501667029E-2"/>
          <c:y val="0.14303526456419891"/>
          <c:w val="0.67803151677029705"/>
          <c:h val="0.78071889640701064"/>
        </c:manualLayout>
      </c:layout>
      <c:lineChart>
        <c:grouping val="standard"/>
        <c:varyColors val="0"/>
        <c:ser>
          <c:idx val="0"/>
          <c:order val="0"/>
          <c:tx>
            <c:strRef>
              <c:f>'Ark1'!$B$6</c:f>
              <c:strCache>
                <c:ptCount val="1"/>
                <c:pt idx="0">
                  <c:v>H.C. Ørsted Gymnasiet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152744968453521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6-42F2-A9E7-1B84FE6B00D9}"/>
                </c:ext>
              </c:extLst>
            </c:dLbl>
            <c:dLbl>
              <c:idx val="1"/>
              <c:layout>
                <c:manualLayout>
                  <c:x val="-2.150595370131107E-2"/>
                  <c:y val="3.547098675526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6-42F2-A9E7-1B84FE6B00D9}"/>
                </c:ext>
              </c:extLst>
            </c:dLbl>
            <c:dLbl>
              <c:idx val="2"/>
              <c:layout>
                <c:manualLayout>
                  <c:x val="-2.4991047151667882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6-42F2-A9E7-1B84FE6B00D9}"/>
                </c:ext>
              </c:extLst>
            </c:dLbl>
            <c:dLbl>
              <c:idx val="3"/>
              <c:layout>
                <c:manualLayout>
                  <c:x val="-2.1505953701311111E-2"/>
                  <c:y val="3.547098675526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1-41A5-80C8-782B763B1FD3}"/>
                </c:ext>
              </c:extLst>
            </c:dLbl>
            <c:dLbl>
              <c:idx val="4"/>
              <c:layout>
                <c:manualLayout>
                  <c:x val="-2.0468709408037449E-2"/>
                  <c:y val="1.380514819561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53-4306-9FCD-1641F9746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'Ark1'!$C$6:$G$6</c:f>
              <c:numCache>
                <c:formatCode>General</c:formatCode>
                <c:ptCount val="5"/>
                <c:pt idx="0">
                  <c:v>494</c:v>
                </c:pt>
                <c:pt idx="1">
                  <c:v>459</c:v>
                </c:pt>
                <c:pt idx="2">
                  <c:v>509</c:v>
                </c:pt>
                <c:pt idx="3">
                  <c:v>434</c:v>
                </c:pt>
                <c:pt idx="4">
                  <c:v>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66-42F2-A9E7-1B84FE6B00D9}"/>
            </c:ext>
          </c:extLst>
        </c:ser>
        <c:ser>
          <c:idx val="1"/>
          <c:order val="1"/>
          <c:tx>
            <c:strRef>
              <c:f>'Ark1'!$B$7</c:f>
              <c:strCache>
                <c:ptCount val="1"/>
                <c:pt idx="0">
                  <c:v>HTX, Region Hovedstaden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2.3752544778702631E-2"/>
                  <c:y val="2.73462972953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1-41A5-80C8-782B763B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'Ark1'!$C$7:$G$7</c:f>
              <c:numCache>
                <c:formatCode>#,##0</c:formatCode>
                <c:ptCount val="5"/>
                <c:pt idx="0">
                  <c:v>1521</c:v>
                </c:pt>
                <c:pt idx="1">
                  <c:v>1526</c:v>
                </c:pt>
                <c:pt idx="2">
                  <c:v>1570</c:v>
                </c:pt>
                <c:pt idx="3">
                  <c:v>1354</c:v>
                </c:pt>
                <c:pt idx="4">
                  <c:v>1180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66-42F2-A9E7-1B84FE6B00D9}"/>
            </c:ext>
          </c:extLst>
        </c:ser>
        <c:ser>
          <c:idx val="2"/>
          <c:order val="2"/>
          <c:tx>
            <c:strRef>
              <c:f>'Ark1'!$B$8</c:f>
              <c:strCache>
                <c:ptCount val="1"/>
                <c:pt idx="0">
                  <c:v>TEC, GF1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'Ark1'!$C$8:$G$8</c:f>
              <c:numCache>
                <c:formatCode>General</c:formatCode>
                <c:ptCount val="5"/>
                <c:pt idx="0">
                  <c:v>599</c:v>
                </c:pt>
                <c:pt idx="1">
                  <c:v>566</c:v>
                </c:pt>
                <c:pt idx="2">
                  <c:v>562</c:v>
                </c:pt>
                <c:pt idx="3">
                  <c:v>573</c:v>
                </c:pt>
                <c:pt idx="4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66-42F2-A9E7-1B84FE6B00D9}"/>
            </c:ext>
          </c:extLst>
        </c:ser>
        <c:ser>
          <c:idx val="3"/>
          <c:order val="3"/>
          <c:tx>
            <c:strRef>
              <c:f>'Ark1'!$B$9</c:f>
              <c:strCache>
                <c:ptCount val="1"/>
                <c:pt idx="0">
                  <c:v>GF1 Teknologi, byggeri og transport, Region Hovedstaden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108205069986204E-2"/>
                  <c:y val="4.359567621513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42-41B5-AC7D-0429F1881E02}"/>
                </c:ext>
              </c:extLst>
            </c:dLbl>
            <c:dLbl>
              <c:idx val="1"/>
              <c:layout>
                <c:manualLayout>
                  <c:x val="-2.6002536595014746E-2"/>
                  <c:y val="4.359567621513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2-41B5-AC7D-0429F1881E02}"/>
                </c:ext>
              </c:extLst>
            </c:dLbl>
            <c:dLbl>
              <c:idx val="2"/>
              <c:layout>
                <c:manualLayout>
                  <c:x val="-2.3791199645071714E-2"/>
                  <c:y val="3.8179216575219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42-41B5-AC7D-0429F1881E02}"/>
                </c:ext>
              </c:extLst>
            </c:dLbl>
            <c:dLbl>
              <c:idx val="3"/>
              <c:layout>
                <c:manualLayout>
                  <c:x val="2.1541207828759637E-2"/>
                  <c:y val="-5.660882712324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1-41A5-80C8-782B763B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'Ark1'!$C$9:$G$9</c:f>
              <c:numCache>
                <c:formatCode>#,##0</c:formatCode>
                <c:ptCount val="5"/>
                <c:pt idx="0">
                  <c:v>1375</c:v>
                </c:pt>
                <c:pt idx="1">
                  <c:v>1396</c:v>
                </c:pt>
                <c:pt idx="2">
                  <c:v>1408</c:v>
                </c:pt>
                <c:pt idx="3">
                  <c:v>1441</c:v>
                </c:pt>
                <c:pt idx="4">
                  <c:v>1320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66-42F2-A9E7-1B84FE6B00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3557584"/>
        <c:axId val="583554304"/>
      </c:lineChart>
      <c:catAx>
        <c:axId val="5835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3554304"/>
        <c:crosses val="autoZero"/>
        <c:auto val="1"/>
        <c:lblAlgn val="ctr"/>
        <c:lblOffset val="100"/>
        <c:noMultiLvlLbl val="0"/>
      </c:catAx>
      <c:valAx>
        <c:axId val="5835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355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ayout>
        <c:manualLayout>
          <c:xMode val="edge"/>
          <c:yMode val="edge"/>
          <c:x val="0.76089761737607231"/>
          <c:y val="0.26966867900226255"/>
          <c:w val="0.22980880008964286"/>
          <c:h val="0.55304014790773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a-D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dirty="0"/>
              <a:t>Ansøgning til GF1</a:t>
            </a:r>
            <a:r>
              <a:rPr lang="da-DK" sz="1600" b="0" baseline="0" dirty="0"/>
              <a:t> – afdeling</a:t>
            </a:r>
            <a:endParaRPr lang="da-DK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'Ark1'!$N$23:$N$27</c:f>
              <c:numCache>
                <c:formatCode>General</c:formatCode>
                <c:ptCount val="5"/>
                <c:pt idx="0">
                  <c:v>36</c:v>
                </c:pt>
                <c:pt idx="1">
                  <c:v>122</c:v>
                </c:pt>
                <c:pt idx="2">
                  <c:v>246</c:v>
                </c:pt>
                <c:pt idx="3">
                  <c:v>43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8-4D9B-8ABF-910E8156051E}"/>
            </c:ext>
          </c:extLst>
        </c:ser>
        <c:ser>
          <c:idx val="1"/>
          <c:order val="1"/>
          <c:tx>
            <c:strRef>
              <c:f>'Ark1'!$O$22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'Ark1'!$O$23:$O$27</c:f>
              <c:numCache>
                <c:formatCode>General</c:formatCode>
                <c:ptCount val="5"/>
                <c:pt idx="0">
                  <c:v>35</c:v>
                </c:pt>
                <c:pt idx="1">
                  <c:v>136</c:v>
                </c:pt>
                <c:pt idx="2">
                  <c:v>225</c:v>
                </c:pt>
                <c:pt idx="3">
                  <c:v>52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8-4D9B-8ABF-910E8156051E}"/>
            </c:ext>
          </c:extLst>
        </c:ser>
        <c:ser>
          <c:idx val="2"/>
          <c:order val="2"/>
          <c:tx>
            <c:strRef>
              <c:f>'Ark1'!$P$22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'Ark1'!$P$23:$P$27</c:f>
              <c:numCache>
                <c:formatCode>General</c:formatCode>
                <c:ptCount val="5"/>
                <c:pt idx="0">
                  <c:v>41</c:v>
                </c:pt>
                <c:pt idx="1">
                  <c:v>119</c:v>
                </c:pt>
                <c:pt idx="2">
                  <c:v>235</c:v>
                </c:pt>
                <c:pt idx="3">
                  <c:v>43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8-4D9B-8ABF-910E8156051E}"/>
            </c:ext>
          </c:extLst>
        </c:ser>
        <c:ser>
          <c:idx val="3"/>
          <c:order val="3"/>
          <c:tx>
            <c:strRef>
              <c:f>'Ark1'!$Q$22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'Ark1'!$Q$23:$Q$27</c:f>
              <c:numCache>
                <c:formatCode>General</c:formatCode>
                <c:ptCount val="5"/>
                <c:pt idx="0">
                  <c:v>24</c:v>
                </c:pt>
                <c:pt idx="1">
                  <c:v>130</c:v>
                </c:pt>
                <c:pt idx="2">
                  <c:v>248</c:v>
                </c:pt>
                <c:pt idx="3">
                  <c:v>48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8-4D9B-8ABF-910E8156051E}"/>
            </c:ext>
          </c:extLst>
        </c:ser>
        <c:ser>
          <c:idx val="4"/>
          <c:order val="4"/>
          <c:tx>
            <c:strRef>
              <c:f>'Ark1'!$R$22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'Ark1'!$M$23:$M$27</c:f>
              <c:strCache>
                <c:ptCount val="5"/>
                <c:pt idx="0">
                  <c:v>TEC Lyngby, Lundtoftevej</c:v>
                </c:pt>
                <c:pt idx="1">
                  <c:v>TEC, Ballerup</c:v>
                </c:pt>
                <c:pt idx="2">
                  <c:v>TEC, Frederiksberg</c:v>
                </c:pt>
                <c:pt idx="3">
                  <c:v>TEC, Gladsaxe</c:v>
                </c:pt>
                <c:pt idx="4">
                  <c:v>TEC, Hvidovre</c:v>
                </c:pt>
              </c:strCache>
            </c:strRef>
          </c:cat>
          <c:val>
            <c:numRef>
              <c:f>'Ark1'!$R$23:$R$27</c:f>
              <c:numCache>
                <c:formatCode>General</c:formatCode>
                <c:ptCount val="5"/>
                <c:pt idx="1">
                  <c:v>108</c:v>
                </c:pt>
                <c:pt idx="2">
                  <c:v>225</c:v>
                </c:pt>
                <c:pt idx="3">
                  <c:v>49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8-4D9B-8ABF-910E81560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23087"/>
        <c:axId val="79524751"/>
      </c:barChart>
      <c:catAx>
        <c:axId val="795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4751"/>
        <c:crosses val="autoZero"/>
        <c:auto val="1"/>
        <c:lblAlgn val="ctr"/>
        <c:lblOffset val="100"/>
        <c:noMultiLvlLbl val="0"/>
      </c:catAx>
      <c:valAx>
        <c:axId val="7952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dirty="0"/>
              <a:t>Ansøgning til GF1</a:t>
            </a:r>
            <a:r>
              <a:rPr lang="da-DK" sz="1600" b="0" baseline="0" dirty="0"/>
              <a:t> – Teknologi, byggeri og transport</a:t>
            </a:r>
            <a:endParaRPr lang="da-DK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'Ark1'!$N$22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'Ark1'!$M$23:$M$29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TEC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'Ark1'!$N$23:$N$29</c:f>
              <c:numCache>
                <c:formatCode>General</c:formatCode>
                <c:ptCount val="7"/>
                <c:pt idx="0">
                  <c:v>443</c:v>
                </c:pt>
                <c:pt idx="1">
                  <c:v>384</c:v>
                </c:pt>
                <c:pt idx="2">
                  <c:v>727</c:v>
                </c:pt>
                <c:pt idx="3">
                  <c:v>599</c:v>
                </c:pt>
                <c:pt idx="4">
                  <c:v>277</c:v>
                </c:pt>
                <c:pt idx="5">
                  <c:v>266</c:v>
                </c:pt>
                <c:pt idx="6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8-4D9B-8ABF-910E8156051E}"/>
            </c:ext>
          </c:extLst>
        </c:ser>
        <c:ser>
          <c:idx val="1"/>
          <c:order val="1"/>
          <c:tx>
            <c:strRef>
              <c:f>'Ark1'!$O$22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'Ark1'!$M$23:$M$29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TEC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'Ark1'!$O$23:$O$29</c:f>
              <c:numCache>
                <c:formatCode>General</c:formatCode>
                <c:ptCount val="7"/>
                <c:pt idx="0">
                  <c:v>429</c:v>
                </c:pt>
                <c:pt idx="1">
                  <c:v>408</c:v>
                </c:pt>
                <c:pt idx="2">
                  <c:v>749</c:v>
                </c:pt>
                <c:pt idx="3">
                  <c:v>566</c:v>
                </c:pt>
                <c:pt idx="4">
                  <c:v>347</c:v>
                </c:pt>
                <c:pt idx="5">
                  <c:v>309</c:v>
                </c:pt>
                <c:pt idx="6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8-4D9B-8ABF-910E8156051E}"/>
            </c:ext>
          </c:extLst>
        </c:ser>
        <c:ser>
          <c:idx val="2"/>
          <c:order val="2"/>
          <c:tx>
            <c:strRef>
              <c:f>'Ark1'!$P$22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'Ark1'!$M$23:$M$29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TEC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'Ark1'!$P$23:$P$29</c:f>
              <c:numCache>
                <c:formatCode>General</c:formatCode>
                <c:ptCount val="7"/>
                <c:pt idx="0">
                  <c:v>441</c:v>
                </c:pt>
                <c:pt idx="1">
                  <c:v>358</c:v>
                </c:pt>
                <c:pt idx="2">
                  <c:v>773</c:v>
                </c:pt>
                <c:pt idx="3">
                  <c:v>562</c:v>
                </c:pt>
                <c:pt idx="4">
                  <c:v>347</c:v>
                </c:pt>
                <c:pt idx="5">
                  <c:v>351</c:v>
                </c:pt>
                <c:pt idx="6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8-4D9B-8ABF-910E8156051E}"/>
            </c:ext>
          </c:extLst>
        </c:ser>
        <c:ser>
          <c:idx val="3"/>
          <c:order val="3"/>
          <c:tx>
            <c:strRef>
              <c:f>'Ark1'!$Q$22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'Ark1'!$M$23:$M$29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TEC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'Ark1'!$Q$23:$Q$29</c:f>
              <c:numCache>
                <c:formatCode>General</c:formatCode>
                <c:ptCount val="7"/>
                <c:pt idx="0">
                  <c:v>447</c:v>
                </c:pt>
                <c:pt idx="1">
                  <c:v>382</c:v>
                </c:pt>
                <c:pt idx="2">
                  <c:v>733</c:v>
                </c:pt>
                <c:pt idx="3">
                  <c:v>573</c:v>
                </c:pt>
                <c:pt idx="4">
                  <c:v>353</c:v>
                </c:pt>
                <c:pt idx="5">
                  <c:v>387</c:v>
                </c:pt>
                <c:pt idx="6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8-4D9B-8ABF-910E8156051E}"/>
            </c:ext>
          </c:extLst>
        </c:ser>
        <c:ser>
          <c:idx val="4"/>
          <c:order val="4"/>
          <c:tx>
            <c:strRef>
              <c:f>'Ark1'!$R$22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'Ark1'!$M$23:$M$29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TEC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'Ark1'!$R$23:$R$29</c:f>
              <c:numCache>
                <c:formatCode>General</c:formatCode>
                <c:ptCount val="7"/>
                <c:pt idx="0">
                  <c:v>416</c:v>
                </c:pt>
                <c:pt idx="1">
                  <c:v>419</c:v>
                </c:pt>
                <c:pt idx="2">
                  <c:v>823</c:v>
                </c:pt>
                <c:pt idx="3">
                  <c:v>486</c:v>
                </c:pt>
                <c:pt idx="4">
                  <c:v>357</c:v>
                </c:pt>
                <c:pt idx="5">
                  <c:v>317</c:v>
                </c:pt>
                <c:pt idx="6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8-4D9B-8ABF-910E815605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23087"/>
        <c:axId val="79524751"/>
      </c:barChart>
      <c:catAx>
        <c:axId val="795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4751"/>
        <c:crosses val="autoZero"/>
        <c:auto val="1"/>
        <c:lblAlgn val="ctr"/>
        <c:lblOffset val="100"/>
        <c:noMultiLvlLbl val="0"/>
      </c:catAx>
      <c:valAx>
        <c:axId val="7952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52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Tilgang</a:t>
            </a:r>
            <a:r>
              <a:rPr lang="da-DK" baseline="0"/>
              <a:t> EUD antal GF1 og GF2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Tilgang!$F$13</c:f>
              <c:strCache>
                <c:ptCount val="1"/>
                <c:pt idx="0">
                  <c:v>GF1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Tilgang!$G$12:$P$12</c:f>
              <c:numCache>
                <c:formatCode>mmm\-yy</c:formatCode>
                <c:ptCount val="10"/>
                <c:pt idx="0">
                  <c:v>43313</c:v>
                </c:pt>
                <c:pt idx="1">
                  <c:v>43466</c:v>
                </c:pt>
                <c:pt idx="2">
                  <c:v>43678</c:v>
                </c:pt>
                <c:pt idx="3">
                  <c:v>43831</c:v>
                </c:pt>
                <c:pt idx="4">
                  <c:v>44044</c:v>
                </c:pt>
                <c:pt idx="5">
                  <c:v>44197</c:v>
                </c:pt>
                <c:pt idx="6">
                  <c:v>44409</c:v>
                </c:pt>
                <c:pt idx="7">
                  <c:v>44562</c:v>
                </c:pt>
                <c:pt idx="8">
                  <c:v>44774</c:v>
                </c:pt>
                <c:pt idx="9">
                  <c:v>44927</c:v>
                </c:pt>
              </c:numCache>
            </c:numRef>
          </c:cat>
          <c:val>
            <c:numRef>
              <c:f>Tilgang!$G$13:$P$13</c:f>
              <c:numCache>
                <c:formatCode>General</c:formatCode>
                <c:ptCount val="10"/>
                <c:pt idx="0">
                  <c:v>463</c:v>
                </c:pt>
                <c:pt idx="1">
                  <c:v>33</c:v>
                </c:pt>
                <c:pt idx="2">
                  <c:v>529</c:v>
                </c:pt>
                <c:pt idx="3">
                  <c:v>26</c:v>
                </c:pt>
                <c:pt idx="4">
                  <c:v>495</c:v>
                </c:pt>
                <c:pt idx="5">
                  <c:v>23</c:v>
                </c:pt>
                <c:pt idx="6">
                  <c:v>476</c:v>
                </c:pt>
                <c:pt idx="7">
                  <c:v>0</c:v>
                </c:pt>
                <c:pt idx="8">
                  <c:v>499</c:v>
                </c:pt>
                <c:pt idx="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6D-4B67-8522-F3C49EC3FAC0}"/>
            </c:ext>
          </c:extLst>
        </c:ser>
        <c:ser>
          <c:idx val="1"/>
          <c:order val="1"/>
          <c:tx>
            <c:strRef>
              <c:f>Tilgang!$F$14</c:f>
              <c:strCache>
                <c:ptCount val="1"/>
                <c:pt idx="0">
                  <c:v>GF2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5.3765209020253729E-3"/>
                  <c:y val="6.0091804968732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D-4B67-8522-F3C49EC3F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Tilgang!$G$12:$P$12</c:f>
              <c:numCache>
                <c:formatCode>mmm\-yy</c:formatCode>
                <c:ptCount val="10"/>
                <c:pt idx="0">
                  <c:v>43313</c:v>
                </c:pt>
                <c:pt idx="1">
                  <c:v>43466</c:v>
                </c:pt>
                <c:pt idx="2">
                  <c:v>43678</c:v>
                </c:pt>
                <c:pt idx="3">
                  <c:v>43831</c:v>
                </c:pt>
                <c:pt idx="4">
                  <c:v>44044</c:v>
                </c:pt>
                <c:pt idx="5">
                  <c:v>44197</c:v>
                </c:pt>
                <c:pt idx="6">
                  <c:v>44409</c:v>
                </c:pt>
                <c:pt idx="7">
                  <c:v>44562</c:v>
                </c:pt>
                <c:pt idx="8">
                  <c:v>44774</c:v>
                </c:pt>
                <c:pt idx="9">
                  <c:v>44927</c:v>
                </c:pt>
              </c:numCache>
            </c:numRef>
          </c:cat>
          <c:val>
            <c:numRef>
              <c:f>Tilgang!$G$14:$P$14</c:f>
              <c:numCache>
                <c:formatCode>General</c:formatCode>
                <c:ptCount val="10"/>
                <c:pt idx="0">
                  <c:v>596</c:v>
                </c:pt>
                <c:pt idx="1">
                  <c:v>841</c:v>
                </c:pt>
                <c:pt idx="2">
                  <c:v>592</c:v>
                </c:pt>
                <c:pt idx="3">
                  <c:v>762</c:v>
                </c:pt>
                <c:pt idx="4">
                  <c:v>623</c:v>
                </c:pt>
                <c:pt idx="5">
                  <c:v>824</c:v>
                </c:pt>
                <c:pt idx="6">
                  <c:v>559</c:v>
                </c:pt>
                <c:pt idx="7">
                  <c:v>720</c:v>
                </c:pt>
                <c:pt idx="8">
                  <c:v>512</c:v>
                </c:pt>
                <c:pt idx="9">
                  <c:v>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6D-4B67-8522-F3C49EC3FA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4465503"/>
        <c:axId val="1794460095"/>
      </c:lineChart>
      <c:dateAx>
        <c:axId val="179446550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94460095"/>
        <c:crosses val="autoZero"/>
        <c:auto val="1"/>
        <c:lblOffset val="100"/>
        <c:baseTimeUnit val="months"/>
      </c:dateAx>
      <c:valAx>
        <c:axId val="179446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9446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baseline="0" dirty="0">
                <a:effectLst/>
              </a:rPr>
              <a:t>Ansøgning til HTX – afdeling </a:t>
            </a:r>
            <a:endParaRPr lang="da-DK" sz="14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'Ark1'!$W$37</c:f>
              <c:strCache>
                <c:ptCount val="1"/>
                <c:pt idx="0">
                  <c:v>HCØ Ballerup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'Ark1'!$X$36:$AB$36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'Ark1'!$X$37:$AB$37</c:f>
              <c:numCache>
                <c:formatCode>General</c:formatCode>
                <c:ptCount val="5"/>
                <c:pt idx="0">
                  <c:v>106</c:v>
                </c:pt>
                <c:pt idx="1">
                  <c:v>93</c:v>
                </c:pt>
                <c:pt idx="2">
                  <c:v>95</c:v>
                </c:pt>
                <c:pt idx="3">
                  <c:v>95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2-4DD3-887F-6BFB769CB0AD}"/>
            </c:ext>
          </c:extLst>
        </c:ser>
        <c:ser>
          <c:idx val="1"/>
          <c:order val="1"/>
          <c:tx>
            <c:strRef>
              <c:f>'Ark1'!$W$38</c:f>
              <c:strCache>
                <c:ptCount val="1"/>
                <c:pt idx="0">
                  <c:v>HCØ Frederiksberg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'Ark1'!$X$36:$AB$36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'Ark1'!$X$38:$AB$38</c:f>
              <c:numCache>
                <c:formatCode>General</c:formatCode>
                <c:ptCount val="5"/>
                <c:pt idx="0">
                  <c:v>119</c:v>
                </c:pt>
                <c:pt idx="1">
                  <c:v>81</c:v>
                </c:pt>
                <c:pt idx="2">
                  <c:v>114</c:v>
                </c:pt>
                <c:pt idx="3">
                  <c:v>85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2-4DD3-887F-6BFB769CB0AD}"/>
            </c:ext>
          </c:extLst>
        </c:ser>
        <c:ser>
          <c:idx val="2"/>
          <c:order val="2"/>
          <c:tx>
            <c:strRef>
              <c:f>'Ark1'!$W$39</c:f>
              <c:strCache>
                <c:ptCount val="1"/>
                <c:pt idx="0">
                  <c:v>HCØ Lyngby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'Ark1'!$X$36:$AB$36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'Ark1'!$X$39:$AB$39</c:f>
              <c:numCache>
                <c:formatCode>General</c:formatCode>
                <c:ptCount val="5"/>
                <c:pt idx="0">
                  <c:v>268</c:v>
                </c:pt>
                <c:pt idx="1">
                  <c:v>285</c:v>
                </c:pt>
                <c:pt idx="2">
                  <c:v>300</c:v>
                </c:pt>
                <c:pt idx="3">
                  <c:v>254</c:v>
                </c:pt>
                <c:pt idx="4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2-4DD3-887F-6BFB769CB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75482719"/>
        <c:axId val="2075483135"/>
      </c:barChart>
      <c:catAx>
        <c:axId val="207548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5483135"/>
        <c:crosses val="autoZero"/>
        <c:auto val="1"/>
        <c:lblAlgn val="ctr"/>
        <c:lblOffset val="100"/>
        <c:noMultiLvlLbl val="0"/>
      </c:catAx>
      <c:valAx>
        <c:axId val="207548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7548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'Ark1'!$T$11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'Ark1'!$U$11:$Z$11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3.3</c:v>
                </c:pt>
                <c:pt idx="3">
                  <c:v>3.8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F38-81D9-6A93B3AEF253}"/>
            </c:ext>
          </c:extLst>
        </c:ser>
        <c:ser>
          <c:idx val="1"/>
          <c:order val="1"/>
          <c:tx>
            <c:strRef>
              <c:f>'Ark1'!$T$12</c:f>
              <c:strCache>
                <c:ptCount val="1"/>
                <c:pt idx="0">
                  <c:v>Syddansk Erhvervsskole Odense-Vejle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'Ark1'!$U$12:$Z$12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</c:v>
                </c:pt>
                <c:pt idx="2">
                  <c:v>3.6</c:v>
                </c:pt>
                <c:pt idx="3">
                  <c:v>3.9</c:v>
                </c:pt>
                <c:pt idx="4">
                  <c:v>3.9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C-4F38-81D9-6A93B3AEF253}"/>
            </c:ext>
          </c:extLst>
        </c:ser>
        <c:ser>
          <c:idx val="2"/>
          <c:order val="2"/>
          <c:tx>
            <c:strRef>
              <c:f>'Ark1'!$T$13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'Ark1'!$U$13:$Z$13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3.4</c:v>
                </c:pt>
                <c:pt idx="3">
                  <c:v>3.8</c:v>
                </c:pt>
                <c:pt idx="4">
                  <c:v>3.8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C-4F38-81D9-6A93B3AEF253}"/>
            </c:ext>
          </c:extLst>
        </c:ser>
        <c:ser>
          <c:idx val="3"/>
          <c:order val="3"/>
          <c:tx>
            <c:strRef>
              <c:f>'Ark1'!$T$14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'Ark1'!$U$14:$Z$14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4</c:v>
                </c:pt>
                <c:pt idx="2">
                  <c:v>3.5</c:v>
                </c:pt>
                <c:pt idx="3">
                  <c:v>3.8</c:v>
                </c:pt>
                <c:pt idx="4">
                  <c:v>4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9C-4F38-81D9-6A93B3AEF253}"/>
            </c:ext>
          </c:extLst>
        </c:ser>
        <c:ser>
          <c:idx val="4"/>
          <c:order val="4"/>
          <c:tx>
            <c:strRef>
              <c:f>'Ark1'!$T$15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'Ark1'!$U$15:$Z$15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4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C-4F38-81D9-6A93B3AEF253}"/>
            </c:ext>
          </c:extLst>
        </c:ser>
        <c:ser>
          <c:idx val="5"/>
          <c:order val="5"/>
          <c:tx>
            <c:strRef>
              <c:f>'Ark1'!$T$16</c:f>
              <c:strCache>
                <c:ptCount val="1"/>
                <c:pt idx="0">
                  <c:v>AARHUS TECH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'Ark1'!$U$10:$Z$10</c:f>
              <c:strCache>
                <c:ptCount val="6"/>
                <c:pt idx="0">
                  <c:v>Egen indsats og motivation</c:v>
                </c:pt>
                <c:pt idx="1">
                  <c:v>Egne evner</c:v>
                </c:pt>
                <c:pt idx="2">
                  <c:v>Fysiske rammer</c:v>
                </c:pt>
                <c:pt idx="3">
                  <c:v>Læringsmiljø</c:v>
                </c:pt>
                <c:pt idx="4">
                  <c:v>Praktik</c:v>
                </c:pt>
                <c:pt idx="5">
                  <c:v>Velbefindende</c:v>
                </c:pt>
              </c:strCache>
            </c:strRef>
          </c:cat>
          <c:val>
            <c:numRef>
              <c:f>'Ark1'!$U$16:$Z$16</c:f>
              <c:numCache>
                <c:formatCode>General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3.6</c:v>
                </c:pt>
                <c:pt idx="3">
                  <c:v>3.9</c:v>
                </c:pt>
                <c:pt idx="4">
                  <c:v>4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9C-4F38-81D9-6A93B3AEF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884944"/>
        <c:axId val="1214885360"/>
      </c:barChart>
      <c:catAx>
        <c:axId val="12148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4885360"/>
        <c:crosses val="autoZero"/>
        <c:auto val="1"/>
        <c:lblAlgn val="ctr"/>
        <c:lblOffset val="100"/>
        <c:noMultiLvlLbl val="0"/>
      </c:catAx>
      <c:valAx>
        <c:axId val="121488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488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da-DK" sz="1600" b="0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da-DK" sz="16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Ansøgning til HTX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da-DK" sz="1600" b="0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'Ark1'!$N$34:$N$40</c:f>
              <c:numCache>
                <c:formatCode>General</c:formatCode>
                <c:ptCount val="7"/>
                <c:pt idx="0">
                  <c:v>680</c:v>
                </c:pt>
                <c:pt idx="1">
                  <c:v>162</c:v>
                </c:pt>
                <c:pt idx="2">
                  <c:v>372</c:v>
                </c:pt>
                <c:pt idx="3">
                  <c:v>494</c:v>
                </c:pt>
                <c:pt idx="4">
                  <c:v>313</c:v>
                </c:pt>
                <c:pt idx="5">
                  <c:v>192</c:v>
                </c:pt>
                <c:pt idx="6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6-46F0-A438-63C201EEB5B3}"/>
            </c:ext>
          </c:extLst>
        </c:ser>
        <c:ser>
          <c:idx val="1"/>
          <c:order val="1"/>
          <c:tx>
            <c:strRef>
              <c:f>'Ark1'!$O$33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'Ark1'!$O$34:$O$40</c:f>
              <c:numCache>
                <c:formatCode>General</c:formatCode>
                <c:ptCount val="7"/>
                <c:pt idx="0">
                  <c:v>729</c:v>
                </c:pt>
                <c:pt idx="1">
                  <c:v>162</c:v>
                </c:pt>
                <c:pt idx="2">
                  <c:v>364</c:v>
                </c:pt>
                <c:pt idx="3">
                  <c:v>459</c:v>
                </c:pt>
                <c:pt idx="4">
                  <c:v>285</c:v>
                </c:pt>
                <c:pt idx="5">
                  <c:v>182</c:v>
                </c:pt>
                <c:pt idx="6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6-46F0-A438-63C201EEB5B3}"/>
            </c:ext>
          </c:extLst>
        </c:ser>
        <c:ser>
          <c:idx val="2"/>
          <c:order val="2"/>
          <c:tx>
            <c:strRef>
              <c:f>'Ark1'!$P$33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'Ark1'!$P$34:$P$40</c:f>
              <c:numCache>
                <c:formatCode>General</c:formatCode>
                <c:ptCount val="7"/>
                <c:pt idx="0">
                  <c:v>750</c:v>
                </c:pt>
                <c:pt idx="1">
                  <c:v>161</c:v>
                </c:pt>
                <c:pt idx="2">
                  <c:v>360</c:v>
                </c:pt>
                <c:pt idx="3">
                  <c:v>509</c:v>
                </c:pt>
                <c:pt idx="4">
                  <c:v>271</c:v>
                </c:pt>
                <c:pt idx="5">
                  <c:v>181</c:v>
                </c:pt>
                <c:pt idx="6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6-46F0-A438-63C201EEB5B3}"/>
            </c:ext>
          </c:extLst>
        </c:ser>
        <c:ser>
          <c:idx val="3"/>
          <c:order val="3"/>
          <c:tx>
            <c:strRef>
              <c:f>'Ark1'!$Q$33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'Ark1'!$Q$34:$Q$40</c:f>
              <c:numCache>
                <c:formatCode>General</c:formatCode>
                <c:ptCount val="7"/>
                <c:pt idx="0">
                  <c:v>687</c:v>
                </c:pt>
                <c:pt idx="1">
                  <c:v>167</c:v>
                </c:pt>
                <c:pt idx="2">
                  <c:v>303</c:v>
                </c:pt>
                <c:pt idx="3">
                  <c:v>434</c:v>
                </c:pt>
                <c:pt idx="4">
                  <c:v>209</c:v>
                </c:pt>
                <c:pt idx="5">
                  <c:v>131</c:v>
                </c:pt>
                <c:pt idx="6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56-46F0-A438-63C201EEB5B3}"/>
            </c:ext>
          </c:extLst>
        </c:ser>
        <c:ser>
          <c:idx val="4"/>
          <c:order val="4"/>
          <c:tx>
            <c:strRef>
              <c:f>'Ark1'!$R$33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'Ark1'!$M$34:$M$40</c:f>
              <c:strCache>
                <c:ptCount val="7"/>
                <c:pt idx="0">
                  <c:v>NEXT UDDANNELSE KØBENHAVN</c:v>
                </c:pt>
                <c:pt idx="1">
                  <c:v>Roskilde Tekniske Skole</c:v>
                </c:pt>
                <c:pt idx="2">
                  <c:v>Syddansk Erhvervsskole Odense-Vejle</c:v>
                </c:pt>
                <c:pt idx="3">
                  <c:v>H.C. Ørsted Gymnasiet</c:v>
                </c:pt>
                <c:pt idx="4">
                  <c:v>U/NORD</c:v>
                </c:pt>
                <c:pt idx="5">
                  <c:v>Zealand Business College</c:v>
                </c:pt>
                <c:pt idx="6">
                  <c:v>AARHUS TECH</c:v>
                </c:pt>
              </c:strCache>
            </c:strRef>
          </c:cat>
          <c:val>
            <c:numRef>
              <c:f>'Ark1'!$R$34:$R$40</c:f>
              <c:numCache>
                <c:formatCode>General</c:formatCode>
                <c:ptCount val="7"/>
                <c:pt idx="0">
                  <c:v>624</c:v>
                </c:pt>
                <c:pt idx="1">
                  <c:v>149</c:v>
                </c:pt>
                <c:pt idx="2">
                  <c:v>243</c:v>
                </c:pt>
                <c:pt idx="3">
                  <c:v>377</c:v>
                </c:pt>
                <c:pt idx="4">
                  <c:v>163</c:v>
                </c:pt>
                <c:pt idx="5">
                  <c:v>121</c:v>
                </c:pt>
                <c:pt idx="6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56-46F0-A438-63C201EEB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837087"/>
        <c:axId val="79836671"/>
      </c:barChart>
      <c:catAx>
        <c:axId val="7983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836671"/>
        <c:crosses val="autoZero"/>
        <c:auto val="1"/>
        <c:lblAlgn val="ctr"/>
        <c:lblOffset val="100"/>
        <c:noMultiLvlLbl val="0"/>
      </c:catAx>
      <c:valAx>
        <c:axId val="7983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983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Indgående ordinære aftaler på TEC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'Indgående aftaler'!$B$4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aftaler'!$C$4:$N$4</c:f>
              <c:numCache>
                <c:formatCode>#,##0</c:formatCode>
                <c:ptCount val="12"/>
                <c:pt idx="0">
                  <c:v>210</c:v>
                </c:pt>
                <c:pt idx="1">
                  <c:v>142</c:v>
                </c:pt>
                <c:pt idx="2">
                  <c:v>184</c:v>
                </c:pt>
                <c:pt idx="3">
                  <c:v>162</c:v>
                </c:pt>
                <c:pt idx="4">
                  <c:v>148</c:v>
                </c:pt>
                <c:pt idx="5">
                  <c:v>241</c:v>
                </c:pt>
                <c:pt idx="6">
                  <c:v>117</c:v>
                </c:pt>
                <c:pt idx="7">
                  <c:v>208</c:v>
                </c:pt>
                <c:pt idx="8">
                  <c:v>193</c:v>
                </c:pt>
                <c:pt idx="9">
                  <c:v>204</c:v>
                </c:pt>
                <c:pt idx="10">
                  <c:v>190</c:v>
                </c:pt>
                <c:pt idx="1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21-492D-941F-7C21658C5DD0}"/>
            </c:ext>
          </c:extLst>
        </c:ser>
        <c:ser>
          <c:idx val="1"/>
          <c:order val="1"/>
          <c:tx>
            <c:strRef>
              <c:f>'Indgående aftaler'!$B$5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aftaler'!$C$5:$N$5</c:f>
              <c:numCache>
                <c:formatCode>#,##0</c:formatCode>
                <c:ptCount val="12"/>
                <c:pt idx="0">
                  <c:v>238</c:v>
                </c:pt>
                <c:pt idx="1">
                  <c:v>182</c:v>
                </c:pt>
                <c:pt idx="2">
                  <c:v>233</c:v>
                </c:pt>
                <c:pt idx="3">
                  <c:v>154</c:v>
                </c:pt>
                <c:pt idx="4">
                  <c:v>202</c:v>
                </c:pt>
                <c:pt idx="5">
                  <c:v>204</c:v>
                </c:pt>
                <c:pt idx="6">
                  <c:v>111</c:v>
                </c:pt>
                <c:pt idx="7">
                  <c:v>185</c:v>
                </c:pt>
                <c:pt idx="8">
                  <c:v>226</c:v>
                </c:pt>
                <c:pt idx="9" formatCode="General">
                  <c:v>269</c:v>
                </c:pt>
                <c:pt idx="10">
                  <c:v>194</c:v>
                </c:pt>
                <c:pt idx="11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21-492D-941F-7C21658C5DD0}"/>
            </c:ext>
          </c:extLst>
        </c:ser>
        <c:ser>
          <c:idx val="2"/>
          <c:order val="2"/>
          <c:tx>
            <c:strRef>
              <c:f>'Indgående aftaler'!$B$6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A5050"/>
              </a:solidFill>
              <a:round/>
            </a:ln>
            <a:effectLst/>
          </c:spPr>
          <c:marker>
            <c:symbol val="none"/>
          </c:marker>
          <c:cat>
            <c:strRef>
              <c:f>'Indgående aftaler'!$C$3:$N$3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'Indgående aftaler'!$C$6:$N$6</c:f>
              <c:numCache>
                <c:formatCode>General</c:formatCode>
                <c:ptCount val="12"/>
                <c:pt idx="0">
                  <c:v>218</c:v>
                </c:pt>
                <c:pt idx="1">
                  <c:v>189</c:v>
                </c:pt>
                <c:pt idx="2">
                  <c:v>236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7-445C-B40C-5BADE9E83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225712"/>
        <c:axId val="1103226128"/>
      </c:lineChart>
      <c:catAx>
        <c:axId val="11032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3226128"/>
        <c:crosses val="autoZero"/>
        <c:auto val="1"/>
        <c:lblAlgn val="ctr"/>
        <c:lblOffset val="100"/>
        <c:noMultiLvlLbl val="0"/>
      </c:catAx>
      <c:valAx>
        <c:axId val="11032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3225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da-DK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0" i="0" u="none" strike="noStrike" baseline="0" dirty="0">
                <a:effectLst/>
              </a:rPr>
              <a:t> Antal AMU </a:t>
            </a:r>
            <a:r>
              <a:rPr lang="da-DK" sz="1400" b="0" i="0" u="none" strike="noStrike" baseline="0" dirty="0" err="1">
                <a:effectLst/>
              </a:rPr>
              <a:t>deltagelser</a:t>
            </a:r>
            <a:r>
              <a:rPr lang="da-DK" sz="1400" b="0" i="0" u="none" strike="noStrike" baseline="0" dirty="0">
                <a:effectLst/>
              </a:rPr>
              <a:t> på TEC 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'Ark1'!$J$5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'Ark1'!$K$5:$N$5</c:f>
              <c:numCache>
                <c:formatCode>#,##0</c:formatCode>
                <c:ptCount val="4"/>
                <c:pt idx="0">
                  <c:v>3931</c:v>
                </c:pt>
                <c:pt idx="1">
                  <c:v>3387</c:v>
                </c:pt>
                <c:pt idx="2">
                  <c:v>2859</c:v>
                </c:pt>
                <c:pt idx="3">
                  <c:v>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69-47C7-9010-A3F2502BC34A}"/>
            </c:ext>
          </c:extLst>
        </c:ser>
        <c:ser>
          <c:idx val="1"/>
          <c:order val="1"/>
          <c:tx>
            <c:strRef>
              <c:f>'Ark1'!$J$6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'Ark1'!$K$6:$N$6</c:f>
              <c:numCache>
                <c:formatCode>#,##0</c:formatCode>
                <c:ptCount val="4"/>
                <c:pt idx="0">
                  <c:v>5097</c:v>
                </c:pt>
                <c:pt idx="1">
                  <c:v>4119</c:v>
                </c:pt>
                <c:pt idx="2">
                  <c:v>2534</c:v>
                </c:pt>
                <c:pt idx="3">
                  <c:v>5334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9-47C7-9010-A3F2502BC34A}"/>
            </c:ext>
          </c:extLst>
        </c:ser>
        <c:ser>
          <c:idx val="2"/>
          <c:order val="2"/>
          <c:tx>
            <c:strRef>
              <c:f>'Ark1'!$J$7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'Ark1'!$K$7:$N$7</c:f>
              <c:numCache>
                <c:formatCode>#,##0</c:formatCode>
                <c:ptCount val="4"/>
                <c:pt idx="0">
                  <c:v>3664</c:v>
                </c:pt>
                <c:pt idx="1">
                  <c:v>1896</c:v>
                </c:pt>
                <c:pt idx="2">
                  <c:v>3075</c:v>
                </c:pt>
                <c:pt idx="3">
                  <c:v>4004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69-47C7-9010-A3F2502BC34A}"/>
            </c:ext>
          </c:extLst>
        </c:ser>
        <c:ser>
          <c:idx val="3"/>
          <c:order val="3"/>
          <c:tx>
            <c:strRef>
              <c:f>'Ark1'!$J$8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'Ark1'!$K$8:$N$8</c:f>
              <c:numCache>
                <c:formatCode>#,##0</c:formatCode>
                <c:ptCount val="4"/>
                <c:pt idx="0">
                  <c:v>2788</c:v>
                </c:pt>
                <c:pt idx="1">
                  <c:v>3217</c:v>
                </c:pt>
                <c:pt idx="2">
                  <c:v>2033</c:v>
                </c:pt>
                <c:pt idx="3">
                  <c:v>3685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69-47C7-9010-A3F2502BC34A}"/>
            </c:ext>
          </c:extLst>
        </c:ser>
        <c:ser>
          <c:idx val="4"/>
          <c:order val="4"/>
          <c:tx>
            <c:strRef>
              <c:f>'Ark1'!$J$9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'Ark1'!$K$4:$N$4</c:f>
              <c:strCache>
                <c:ptCount val="4"/>
                <c:pt idx="0">
                  <c:v>1. kvartal</c:v>
                </c:pt>
                <c:pt idx="1">
                  <c:v>2. kvartal</c:v>
                </c:pt>
                <c:pt idx="2">
                  <c:v>3. kvartal</c:v>
                </c:pt>
                <c:pt idx="3">
                  <c:v>4. kvartal</c:v>
                </c:pt>
              </c:strCache>
            </c:strRef>
          </c:cat>
          <c:val>
            <c:numRef>
              <c:f>'Ark1'!$K$9:$N$9</c:f>
              <c:numCache>
                <c:formatCode>#,##0</c:formatCode>
                <c:ptCount val="4"/>
                <c:pt idx="0">
                  <c:v>4333</c:v>
                </c:pt>
                <c:pt idx="1">
                  <c:v>2972</c:v>
                </c:pt>
                <c:pt idx="2">
                  <c:v>1746</c:v>
                </c:pt>
                <c:pt idx="3">
                  <c:v>4010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69-47C7-9010-A3F2502BC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117711"/>
        <c:axId val="817115215"/>
      </c:lineChart>
      <c:catAx>
        <c:axId val="81711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7115215"/>
        <c:crosses val="autoZero"/>
        <c:auto val="1"/>
        <c:lblAlgn val="ctr"/>
        <c:lblOffset val="100"/>
        <c:noMultiLvlLbl val="0"/>
      </c:catAx>
      <c:valAx>
        <c:axId val="81711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1711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dirty="0"/>
              <a:t>Samlet antal </a:t>
            </a:r>
            <a:r>
              <a:rPr lang="da-DK" sz="1400" b="1" dirty="0" err="1"/>
              <a:t>kursusdeltagelser</a:t>
            </a:r>
            <a:r>
              <a:rPr lang="da-DK" sz="1400" b="1" dirty="0"/>
              <a:t> for alle godkendte</a:t>
            </a:r>
            <a:r>
              <a:rPr lang="da-DK" sz="1400" b="1" baseline="0" dirty="0"/>
              <a:t> FKB</a:t>
            </a:r>
            <a:r>
              <a:rPr lang="da-DK" sz="1400" b="1" dirty="0"/>
              <a:t> </a:t>
            </a:r>
          </a:p>
        </c:rich>
      </c:tx>
      <c:layout>
        <c:manualLayout>
          <c:xMode val="edge"/>
          <c:yMode val="edge"/>
          <c:x val="0.31214004089182529"/>
          <c:y val="1.8341610325989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Hotel- og Restaurantskolen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'Ark1'!$E$5:$I$5</c:f>
              <c:numCache>
                <c:formatCode>#,##0</c:formatCode>
                <c:ptCount val="5"/>
                <c:pt idx="0">
                  <c:v>3481</c:v>
                </c:pt>
                <c:pt idx="1">
                  <c:v>3206</c:v>
                </c:pt>
                <c:pt idx="2">
                  <c:v>3290</c:v>
                </c:pt>
                <c:pt idx="3">
                  <c:v>1220</c:v>
                </c:pt>
                <c:pt idx="4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4-445B-B9F6-C37A80C0D750}"/>
            </c:ext>
          </c:extLst>
        </c:ser>
        <c:ser>
          <c:idx val="1"/>
          <c:order val="1"/>
          <c:tx>
            <c:strRef>
              <c:f>'Ark1'!$C$6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'Ark1'!$E$6:$I$6</c:f>
              <c:numCache>
                <c:formatCode>#,##0</c:formatCode>
                <c:ptCount val="5"/>
                <c:pt idx="0">
                  <c:v>11436</c:v>
                </c:pt>
                <c:pt idx="1">
                  <c:v>9545</c:v>
                </c:pt>
                <c:pt idx="2">
                  <c:v>6718</c:v>
                </c:pt>
                <c:pt idx="3">
                  <c:v>5791</c:v>
                </c:pt>
                <c:pt idx="4">
                  <c:v>6618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4-445B-B9F6-C37A80C0D750}"/>
            </c:ext>
          </c:extLst>
        </c:ser>
        <c:ser>
          <c:idx val="2"/>
          <c:order val="2"/>
          <c:tx>
            <c:strRef>
              <c:f>'Ark1'!$C$7</c:f>
              <c:strCache>
                <c:ptCount val="1"/>
                <c:pt idx="0">
                  <c:v>SOSU 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'Ark1'!$E$7:$I$7</c:f>
              <c:numCache>
                <c:formatCode>#,##0</c:formatCode>
                <c:ptCount val="5"/>
                <c:pt idx="0">
                  <c:v>4897</c:v>
                </c:pt>
                <c:pt idx="1">
                  <c:v>6097</c:v>
                </c:pt>
                <c:pt idx="2">
                  <c:v>3098</c:v>
                </c:pt>
                <c:pt idx="3">
                  <c:v>3693</c:v>
                </c:pt>
                <c:pt idx="4">
                  <c:v>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4-445B-B9F6-C37A80C0D750}"/>
            </c:ext>
          </c:extLst>
        </c:ser>
        <c:ser>
          <c:idx val="3"/>
          <c:order val="3"/>
          <c:tx>
            <c:strRef>
              <c:f>'Ark1'!$C$8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'Ark1'!$E$8:$I$8</c:f>
              <c:numCache>
                <c:formatCode>#,##0</c:formatCode>
                <c:ptCount val="5"/>
                <c:pt idx="0">
                  <c:v>14715</c:v>
                </c:pt>
                <c:pt idx="1">
                  <c:v>17088</c:v>
                </c:pt>
                <c:pt idx="2">
                  <c:v>12651</c:v>
                </c:pt>
                <c:pt idx="3">
                  <c:v>11723</c:v>
                </c:pt>
                <c:pt idx="4">
                  <c:v>13061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B4-445B-B9F6-C37A80C0D750}"/>
            </c:ext>
          </c:extLst>
        </c:ser>
        <c:ser>
          <c:idx val="4"/>
          <c:order val="4"/>
          <c:tx>
            <c:strRef>
              <c:f>'Ark1'!$C$9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'Ark1'!$E$9:$I$9</c:f>
              <c:numCache>
                <c:formatCode>#,##0</c:formatCode>
                <c:ptCount val="5"/>
                <c:pt idx="0">
                  <c:v>7580</c:v>
                </c:pt>
                <c:pt idx="1">
                  <c:v>8838</c:v>
                </c:pt>
                <c:pt idx="2">
                  <c:v>4538</c:v>
                </c:pt>
                <c:pt idx="3">
                  <c:v>5370</c:v>
                </c:pt>
                <c:pt idx="4">
                  <c:v>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B4-445B-B9F6-C37A80C0D7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3142880"/>
        <c:axId val="1613156192"/>
      </c:barChart>
      <c:catAx>
        <c:axId val="16131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3156192"/>
        <c:crosses val="autoZero"/>
        <c:auto val="1"/>
        <c:lblAlgn val="ctr"/>
        <c:lblOffset val="100"/>
        <c:noMultiLvlLbl val="0"/>
      </c:catAx>
      <c:valAx>
        <c:axId val="16131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31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a-DK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AMU</a:t>
            </a:r>
            <a:r>
              <a:rPr lang="da-DK" baseline="0"/>
              <a:t> </a:t>
            </a:r>
            <a:r>
              <a:rPr lang="da-DK"/>
              <a:t>Viskvalitet</a:t>
            </a:r>
            <a:r>
              <a:rPr lang="da-DK" baseline="0"/>
              <a:t> svarprocent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'Ark1'!$I$15</c:f>
              <c:strCache>
                <c:ptCount val="1"/>
                <c:pt idx="0">
                  <c:v>Udfyldte besvarelser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'Ark1'!$J$14:$O$14</c:f>
              <c:strCache>
                <c:ptCount val="6"/>
                <c:pt idx="0">
                  <c:v>Samlet 2022</c:v>
                </c:pt>
                <c:pt idx="1">
                  <c:v>jan-23</c:v>
                </c:pt>
                <c:pt idx="2">
                  <c:v>feb-23</c:v>
                </c:pt>
                <c:pt idx="3">
                  <c:v>mar-23</c:v>
                </c:pt>
                <c:pt idx="4">
                  <c:v>apr-23</c:v>
                </c:pt>
                <c:pt idx="5">
                  <c:v>maj-23</c:v>
                </c:pt>
              </c:strCache>
            </c:strRef>
          </c:cat>
          <c:val>
            <c:numRef>
              <c:f>'Ark1'!$J$15:$O$15</c:f>
              <c:numCache>
                <c:formatCode>0%</c:formatCode>
                <c:ptCount val="6"/>
                <c:pt idx="0">
                  <c:v>0.64</c:v>
                </c:pt>
                <c:pt idx="1">
                  <c:v>0.72</c:v>
                </c:pt>
                <c:pt idx="2">
                  <c:v>0.67</c:v>
                </c:pt>
                <c:pt idx="3">
                  <c:v>0.65</c:v>
                </c:pt>
                <c:pt idx="4">
                  <c:v>0.6</c:v>
                </c:pt>
                <c:pt idx="5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20-4652-83C4-A34CAABDA241}"/>
            </c:ext>
          </c:extLst>
        </c:ser>
        <c:ser>
          <c:idx val="1"/>
          <c:order val="1"/>
          <c:tx>
            <c:strRef>
              <c:f>'Ark1'!$I$16</c:f>
              <c:strCache>
                <c:ptCount val="1"/>
                <c:pt idx="0">
                  <c:v>Tomme besvarelser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'Ark1'!$J$14:$O$14</c:f>
              <c:strCache>
                <c:ptCount val="6"/>
                <c:pt idx="0">
                  <c:v>Samlet 2022</c:v>
                </c:pt>
                <c:pt idx="1">
                  <c:v>jan-23</c:v>
                </c:pt>
                <c:pt idx="2">
                  <c:v>feb-23</c:v>
                </c:pt>
                <c:pt idx="3">
                  <c:v>mar-23</c:v>
                </c:pt>
                <c:pt idx="4">
                  <c:v>apr-23</c:v>
                </c:pt>
                <c:pt idx="5">
                  <c:v>maj-23</c:v>
                </c:pt>
              </c:strCache>
            </c:strRef>
          </c:cat>
          <c:val>
            <c:numRef>
              <c:f>'Ark1'!$J$16:$O$16</c:f>
              <c:numCache>
                <c:formatCode>0%</c:formatCode>
                <c:ptCount val="6"/>
                <c:pt idx="0">
                  <c:v>0.36</c:v>
                </c:pt>
                <c:pt idx="1">
                  <c:v>0.28000000000000003</c:v>
                </c:pt>
                <c:pt idx="2">
                  <c:v>0.33</c:v>
                </c:pt>
                <c:pt idx="3">
                  <c:v>0.35</c:v>
                </c:pt>
                <c:pt idx="4">
                  <c:v>0.4</c:v>
                </c:pt>
                <c:pt idx="5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20-4652-83C4-A34CAABDA2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0532367"/>
        <c:axId val="640529039"/>
      </c:lineChart>
      <c:catAx>
        <c:axId val="64053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529039"/>
        <c:crosses val="autoZero"/>
        <c:auto val="1"/>
        <c:lblAlgn val="ctr"/>
        <c:lblOffset val="100"/>
        <c:noMultiLvlLbl val="0"/>
      </c:catAx>
      <c:valAx>
        <c:axId val="64052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53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TEC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'Ark1'!$L$18</c:f>
              <c:strCache>
                <c:ptCount val="1"/>
                <c:pt idx="0">
                  <c:v>Kursusudbytte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'Ark1'!$K$19:$K$24</c:f>
              <c:strCache>
                <c:ptCount val="6"/>
                <c:pt idx="0">
                  <c:v>1. kvt. 2023 TEC </c:v>
                </c:pt>
                <c:pt idx="1">
                  <c:v>4. kvt. 2022 TEC</c:v>
                </c:pt>
                <c:pt idx="2">
                  <c:v>3. kvt. 2022 TEC</c:v>
                </c:pt>
                <c:pt idx="3">
                  <c:v>2. kvt. 2022 TEC</c:v>
                </c:pt>
                <c:pt idx="4">
                  <c:v>1. kvt. 2022 TEC</c:v>
                </c:pt>
                <c:pt idx="5">
                  <c:v>2022 TEC</c:v>
                </c:pt>
              </c:strCache>
            </c:strRef>
          </c:cat>
          <c:val>
            <c:numRef>
              <c:f>'Ark1'!$L$19:$L$24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</c:v>
                </c:pt>
                <c:pt idx="2">
                  <c:v>7.9</c:v>
                </c:pt>
                <c:pt idx="3">
                  <c:v>8</c:v>
                </c:pt>
                <c:pt idx="4">
                  <c:v>8.1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E-41F0-A5BE-C6549DB58D62}"/>
            </c:ext>
          </c:extLst>
        </c:ser>
        <c:ser>
          <c:idx val="1"/>
          <c:order val="1"/>
          <c:tx>
            <c:strRef>
              <c:f>'Ark1'!$M$18</c:f>
              <c:strCache>
                <c:ptCount val="1"/>
                <c:pt idx="0">
                  <c:v>Lærerens præstation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'Ark1'!$K$19:$K$24</c:f>
              <c:strCache>
                <c:ptCount val="6"/>
                <c:pt idx="0">
                  <c:v>1. kvt. 2023 TEC </c:v>
                </c:pt>
                <c:pt idx="1">
                  <c:v>4. kvt. 2022 TEC</c:v>
                </c:pt>
                <c:pt idx="2">
                  <c:v>3. kvt. 2022 TEC</c:v>
                </c:pt>
                <c:pt idx="3">
                  <c:v>2. kvt. 2022 TEC</c:v>
                </c:pt>
                <c:pt idx="4">
                  <c:v>1. kvt. 2022 TEC</c:v>
                </c:pt>
                <c:pt idx="5">
                  <c:v>2022 TEC</c:v>
                </c:pt>
              </c:strCache>
            </c:strRef>
          </c:cat>
          <c:val>
            <c:numRef>
              <c:f>'Ark1'!$M$19:$M$24</c:f>
              <c:numCache>
                <c:formatCode>General</c:formatCode>
                <c:ptCount val="6"/>
                <c:pt idx="0">
                  <c:v>8.8000000000000007</c:v>
                </c:pt>
                <c:pt idx="1">
                  <c:v>8.6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8.8000000000000007</c:v>
                </c:pt>
                <c:pt idx="5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E-41F0-A5BE-C6549DB58D62}"/>
            </c:ext>
          </c:extLst>
        </c:ser>
        <c:ser>
          <c:idx val="2"/>
          <c:order val="2"/>
          <c:tx>
            <c:strRef>
              <c:f>'Ark1'!$N$18</c:f>
              <c:strCache>
                <c:ptCount val="1"/>
                <c:pt idx="0">
                  <c:v>Undervisningens form og indhold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'Ark1'!$K$19:$K$24</c:f>
              <c:strCache>
                <c:ptCount val="6"/>
                <c:pt idx="0">
                  <c:v>1. kvt. 2023 TEC </c:v>
                </c:pt>
                <c:pt idx="1">
                  <c:v>4. kvt. 2022 TEC</c:v>
                </c:pt>
                <c:pt idx="2">
                  <c:v>3. kvt. 2022 TEC</c:v>
                </c:pt>
                <c:pt idx="3">
                  <c:v>2. kvt. 2022 TEC</c:v>
                </c:pt>
                <c:pt idx="4">
                  <c:v>1. kvt. 2022 TEC</c:v>
                </c:pt>
                <c:pt idx="5">
                  <c:v>2022 TEC</c:v>
                </c:pt>
              </c:strCache>
            </c:strRef>
          </c:cat>
          <c:val>
            <c:numRef>
              <c:f>'Ark1'!$N$19:$N$24</c:f>
              <c:numCache>
                <c:formatCode>General</c:formatCode>
                <c:ptCount val="6"/>
                <c:pt idx="0">
                  <c:v>8.6</c:v>
                </c:pt>
                <c:pt idx="1">
                  <c:v>8.3000000000000007</c:v>
                </c:pt>
                <c:pt idx="2">
                  <c:v>8.5</c:v>
                </c:pt>
                <c:pt idx="3">
                  <c:v>8.5</c:v>
                </c:pt>
                <c:pt idx="4">
                  <c:v>8.6</c:v>
                </c:pt>
                <c:pt idx="5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BE-41F0-A5BE-C6549DB58D62}"/>
            </c:ext>
          </c:extLst>
        </c:ser>
        <c:ser>
          <c:idx val="3"/>
          <c:order val="3"/>
          <c:tx>
            <c:strRef>
              <c:f>'Ark1'!$O$18</c:f>
              <c:strCache>
                <c:ptCount val="1"/>
                <c:pt idx="0">
                  <c:v>Uvægtet gns.på tværs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'Ark1'!$K$19:$K$24</c:f>
              <c:strCache>
                <c:ptCount val="6"/>
                <c:pt idx="0">
                  <c:v>1. kvt. 2023 TEC </c:v>
                </c:pt>
                <c:pt idx="1">
                  <c:v>4. kvt. 2022 TEC</c:v>
                </c:pt>
                <c:pt idx="2">
                  <c:v>3. kvt. 2022 TEC</c:v>
                </c:pt>
                <c:pt idx="3">
                  <c:v>2. kvt. 2022 TEC</c:v>
                </c:pt>
                <c:pt idx="4">
                  <c:v>1. kvt. 2022 TEC</c:v>
                </c:pt>
                <c:pt idx="5">
                  <c:v>2022 TEC</c:v>
                </c:pt>
              </c:strCache>
            </c:strRef>
          </c:cat>
          <c:val>
            <c:numRef>
              <c:f>'Ark1'!$O$19:$O$24</c:f>
              <c:numCache>
                <c:formatCode>General</c:formatCode>
                <c:ptCount val="6"/>
                <c:pt idx="0">
                  <c:v>8.5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8.4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BE-41F0-A5BE-C6549DB58D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2479680"/>
        <c:axId val="1012472192"/>
      </c:barChart>
      <c:catAx>
        <c:axId val="10124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12472192"/>
        <c:crosses val="autoZero"/>
        <c:auto val="1"/>
        <c:lblAlgn val="ctr"/>
        <c:lblOffset val="100"/>
        <c:noMultiLvlLbl val="0"/>
      </c:catAx>
      <c:valAx>
        <c:axId val="1012472192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124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Landsgennemsnit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'Ark1'!$L$27</c:f>
              <c:strCache>
                <c:ptCount val="1"/>
                <c:pt idx="0">
                  <c:v>Kursusudbytte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'Ark1'!$K$28:$K$32</c:f>
              <c:strCache>
                <c:ptCount val="5"/>
                <c:pt idx="0">
                  <c:v>1. kvt. 2023 Landsgns.</c:v>
                </c:pt>
                <c:pt idx="1">
                  <c:v>4. kvt. 2022 Landsgns.</c:v>
                </c:pt>
                <c:pt idx="2">
                  <c:v>3. kvt. 2022 Landsgns.</c:v>
                </c:pt>
                <c:pt idx="3">
                  <c:v>2. kvt. 2022 Landsgns.</c:v>
                </c:pt>
                <c:pt idx="4">
                  <c:v>2022 Landsgns.</c:v>
                </c:pt>
              </c:strCache>
            </c:strRef>
          </c:cat>
          <c:val>
            <c:numRef>
              <c:f>'Ark1'!$L$28:$L$32</c:f>
              <c:numCache>
                <c:formatCode>General</c:formatCode>
                <c:ptCount val="5"/>
                <c:pt idx="0">
                  <c:v>7.8</c:v>
                </c:pt>
                <c:pt idx="1">
                  <c:v>7.9</c:v>
                </c:pt>
                <c:pt idx="2">
                  <c:v>8.1</c:v>
                </c:pt>
                <c:pt idx="3">
                  <c:v>8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D-4430-AF00-644B7E3BAB89}"/>
            </c:ext>
          </c:extLst>
        </c:ser>
        <c:ser>
          <c:idx val="1"/>
          <c:order val="1"/>
          <c:tx>
            <c:strRef>
              <c:f>'Ark1'!$M$27</c:f>
              <c:strCache>
                <c:ptCount val="1"/>
                <c:pt idx="0">
                  <c:v>Lærerens præstation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'Ark1'!$K$28:$K$32</c:f>
              <c:strCache>
                <c:ptCount val="5"/>
                <c:pt idx="0">
                  <c:v>1. kvt. 2023 Landsgns.</c:v>
                </c:pt>
                <c:pt idx="1">
                  <c:v>4. kvt. 2022 Landsgns.</c:v>
                </c:pt>
                <c:pt idx="2">
                  <c:v>3. kvt. 2022 Landsgns.</c:v>
                </c:pt>
                <c:pt idx="3">
                  <c:v>2. kvt. 2022 Landsgns.</c:v>
                </c:pt>
                <c:pt idx="4">
                  <c:v>2022 Landsgns.</c:v>
                </c:pt>
              </c:strCache>
            </c:strRef>
          </c:cat>
          <c:val>
            <c:numRef>
              <c:f>'Ark1'!$M$28:$M$32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8.6999999999999993</c:v>
                </c:pt>
                <c:pt idx="2">
                  <c:v>8.8000000000000007</c:v>
                </c:pt>
                <c:pt idx="3">
                  <c:v>8.8000000000000007</c:v>
                </c:pt>
                <c:pt idx="4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D-4430-AF00-644B7E3BAB89}"/>
            </c:ext>
          </c:extLst>
        </c:ser>
        <c:ser>
          <c:idx val="2"/>
          <c:order val="2"/>
          <c:tx>
            <c:strRef>
              <c:f>'Ark1'!$N$27</c:f>
              <c:strCache>
                <c:ptCount val="1"/>
                <c:pt idx="0">
                  <c:v>Undervisningens form og indhold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'Ark1'!$K$28:$K$32</c:f>
              <c:strCache>
                <c:ptCount val="5"/>
                <c:pt idx="0">
                  <c:v>1. kvt. 2023 Landsgns.</c:v>
                </c:pt>
                <c:pt idx="1">
                  <c:v>4. kvt. 2022 Landsgns.</c:v>
                </c:pt>
                <c:pt idx="2">
                  <c:v>3. kvt. 2022 Landsgns.</c:v>
                </c:pt>
                <c:pt idx="3">
                  <c:v>2. kvt. 2022 Landsgns.</c:v>
                </c:pt>
                <c:pt idx="4">
                  <c:v>2022 Landsgns.</c:v>
                </c:pt>
              </c:strCache>
            </c:strRef>
          </c:cat>
          <c:val>
            <c:numRef>
              <c:f>'Ark1'!$N$28:$N$32</c:f>
              <c:numCache>
                <c:formatCode>General</c:formatCode>
                <c:ptCount val="5"/>
                <c:pt idx="0">
                  <c:v>8.4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D-4430-AF00-644B7E3BAB89}"/>
            </c:ext>
          </c:extLst>
        </c:ser>
        <c:ser>
          <c:idx val="3"/>
          <c:order val="3"/>
          <c:tx>
            <c:strRef>
              <c:f>'Ark1'!$O$27</c:f>
              <c:strCache>
                <c:ptCount val="1"/>
                <c:pt idx="0">
                  <c:v>Uvægtet gns.på tværs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'Ark1'!$K$28:$K$32</c:f>
              <c:strCache>
                <c:ptCount val="5"/>
                <c:pt idx="0">
                  <c:v>1. kvt. 2023 Landsgns.</c:v>
                </c:pt>
                <c:pt idx="1">
                  <c:v>4. kvt. 2022 Landsgns.</c:v>
                </c:pt>
                <c:pt idx="2">
                  <c:v>3. kvt. 2022 Landsgns.</c:v>
                </c:pt>
                <c:pt idx="3">
                  <c:v>2. kvt. 2022 Landsgns.</c:v>
                </c:pt>
                <c:pt idx="4">
                  <c:v>2022 Landsgns.</c:v>
                </c:pt>
              </c:strCache>
            </c:strRef>
          </c:cat>
          <c:val>
            <c:numRef>
              <c:f>'Ark1'!$O$28:$O$32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8.3000000000000007</c:v>
                </c:pt>
                <c:pt idx="2">
                  <c:v>8.4</c:v>
                </c:pt>
                <c:pt idx="3">
                  <c:v>8.3000000000000007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D-4430-AF00-644B7E3BAB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9724224"/>
        <c:axId val="1219742112"/>
      </c:barChart>
      <c:catAx>
        <c:axId val="121972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9742112"/>
        <c:crosses val="autoZero"/>
        <c:auto val="1"/>
        <c:lblAlgn val="ctr"/>
        <c:lblOffset val="100"/>
        <c:noMultiLvlLbl val="0"/>
      </c:catAx>
      <c:valAx>
        <c:axId val="12197421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972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</a:t>
            </a:r>
            <a:r>
              <a:rPr lang="da-DK" sz="2000" baseline="0" dirty="0"/>
              <a:t> 2022 - HCØ</a:t>
            </a:r>
            <a:endParaRPr lang="da-DK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4.3781047979661675E-2"/>
          <c:y val="0.12126980810995487"/>
          <c:w val="0.94332895700932928"/>
          <c:h val="0.63210121557926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Response!$I$70</c:f>
              <c:strCache>
                <c:ptCount val="1"/>
                <c:pt idx="0">
                  <c:v>Landsgennemsnit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Response!$H$71:$H$78</c:f>
              <c:strCache>
                <c:ptCount val="8"/>
                <c:pt idx="0">
                  <c:v>Læringsmiljø</c:v>
                </c:pt>
                <c:pt idx="1">
                  <c:v>Elevernes motivations og indsats</c:v>
                </c:pt>
                <c:pt idx="2">
                  <c:v>Selvvurderet performance</c:v>
                </c:pt>
                <c:pt idx="3">
                  <c:v>Klasserelationer</c:v>
                </c:pt>
                <c:pt idx="4">
                  <c:v>Velbefindende</c:v>
                </c:pt>
                <c:pt idx="5">
                  <c:v>Støtte hjemmefra</c:v>
                </c:pt>
                <c:pt idx="6">
                  <c:v>Arbejdspres</c:v>
                </c:pt>
                <c:pt idx="7">
                  <c:v>Mobning, chikane og krænkende adfærd</c:v>
                </c:pt>
              </c:strCache>
            </c:strRef>
          </c:cat>
          <c:val>
            <c:numRef>
              <c:f>Response!$I$71:$I$78</c:f>
              <c:numCache>
                <c:formatCode>General</c:formatCode>
                <c:ptCount val="8"/>
                <c:pt idx="0">
                  <c:v>65</c:v>
                </c:pt>
                <c:pt idx="1">
                  <c:v>66</c:v>
                </c:pt>
                <c:pt idx="2">
                  <c:v>72</c:v>
                </c:pt>
                <c:pt idx="3">
                  <c:v>78</c:v>
                </c:pt>
                <c:pt idx="4">
                  <c:v>76</c:v>
                </c:pt>
                <c:pt idx="5">
                  <c:v>73</c:v>
                </c:pt>
                <c:pt idx="6">
                  <c:v>68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3-42F1-B163-FDF9A1CE2EC8}"/>
            </c:ext>
          </c:extLst>
        </c:ser>
        <c:ser>
          <c:idx val="1"/>
          <c:order val="1"/>
          <c:tx>
            <c:strRef>
              <c:f>Response!$J$70</c:f>
              <c:strCache>
                <c:ptCount val="1"/>
                <c:pt idx="0">
                  <c:v>HCØ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Response!$H$71:$H$78</c:f>
              <c:strCache>
                <c:ptCount val="8"/>
                <c:pt idx="0">
                  <c:v>Læringsmiljø</c:v>
                </c:pt>
                <c:pt idx="1">
                  <c:v>Elevernes motivations og indsats</c:v>
                </c:pt>
                <c:pt idx="2">
                  <c:v>Selvvurderet performance</c:v>
                </c:pt>
                <c:pt idx="3">
                  <c:v>Klasserelationer</c:v>
                </c:pt>
                <c:pt idx="4">
                  <c:v>Velbefindende</c:v>
                </c:pt>
                <c:pt idx="5">
                  <c:v>Støtte hjemmefra</c:v>
                </c:pt>
                <c:pt idx="6">
                  <c:v>Arbejdspres</c:v>
                </c:pt>
                <c:pt idx="7">
                  <c:v>Mobning, chikane og krænkende adfærd</c:v>
                </c:pt>
              </c:strCache>
            </c:strRef>
          </c:cat>
          <c:val>
            <c:numRef>
              <c:f>Response!$J$71:$J$78</c:f>
              <c:numCache>
                <c:formatCode>General</c:formatCode>
                <c:ptCount val="8"/>
                <c:pt idx="0">
                  <c:v>64</c:v>
                </c:pt>
                <c:pt idx="1">
                  <c:v>66</c:v>
                </c:pt>
                <c:pt idx="2">
                  <c:v>71</c:v>
                </c:pt>
                <c:pt idx="3">
                  <c:v>77</c:v>
                </c:pt>
                <c:pt idx="4">
                  <c:v>77</c:v>
                </c:pt>
                <c:pt idx="5">
                  <c:v>75</c:v>
                </c:pt>
                <c:pt idx="6">
                  <c:v>70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3-42F1-B163-FDF9A1CE2E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498221919"/>
        <c:axId val="1498222335"/>
      </c:barChart>
      <c:catAx>
        <c:axId val="14982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8222335"/>
        <c:crosses val="autoZero"/>
        <c:auto val="1"/>
        <c:lblAlgn val="ctr"/>
        <c:lblOffset val="100"/>
        <c:noMultiLvlLbl val="0"/>
      </c:catAx>
      <c:valAx>
        <c:axId val="149822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9822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sz="2000" dirty="0"/>
              <a:t>ETU HCØ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'Ark8'!$O$51</c:f>
              <c:strCache>
                <c:ptCount val="1"/>
                <c:pt idx="0">
                  <c:v>Faglig individuel trivsel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'Ark8'!$P$51:$T$51</c:f>
              <c:numCache>
                <c:formatCode>General</c:formatCode>
                <c:ptCount val="5"/>
                <c:pt idx="0">
                  <c:v>3.9</c:v>
                </c:pt>
                <c:pt idx="1">
                  <c:v>3.7</c:v>
                </c:pt>
                <c:pt idx="2">
                  <c:v>3.9</c:v>
                </c:pt>
                <c:pt idx="3">
                  <c:v>3.8</c:v>
                </c:pt>
                <c:pt idx="4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E-4BD3-B051-41C0540CA6B6}"/>
            </c:ext>
          </c:extLst>
        </c:ser>
        <c:ser>
          <c:idx val="1"/>
          <c:order val="1"/>
          <c:tx>
            <c:strRef>
              <c:f>'Ark8'!$O$52</c:f>
              <c:strCache>
                <c:ptCount val="1"/>
                <c:pt idx="0">
                  <c:v>Social trivsel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'Ark8'!$P$52:$T$52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4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E-4BD3-B051-41C0540CA6B6}"/>
            </c:ext>
          </c:extLst>
        </c:ser>
        <c:ser>
          <c:idx val="2"/>
          <c:order val="2"/>
          <c:tx>
            <c:strRef>
              <c:f>'Ark8'!$O$53</c:f>
              <c:strCache>
                <c:ptCount val="1"/>
                <c:pt idx="0">
                  <c:v>Læringsmiljø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'Ark8'!$P$53:$T$53</c:f>
              <c:numCache>
                <c:formatCode>General</c:formatCode>
                <c:ptCount val="5"/>
                <c:pt idx="0">
                  <c:v>3.5</c:v>
                </c:pt>
                <c:pt idx="1">
                  <c:v>3.4</c:v>
                </c:pt>
                <c:pt idx="2">
                  <c:v>3.6</c:v>
                </c:pt>
                <c:pt idx="3">
                  <c:v>3.5</c:v>
                </c:pt>
                <c:pt idx="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FE-4BD3-B051-41C0540CA6B6}"/>
            </c:ext>
          </c:extLst>
        </c:ser>
        <c:ser>
          <c:idx val="3"/>
          <c:order val="3"/>
          <c:tx>
            <c:strRef>
              <c:f>'Ark8'!$O$54</c:f>
              <c:strCache>
                <c:ptCount val="1"/>
                <c:pt idx="0">
                  <c:v>Pres og bekymringer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'Ark8'!$P$54:$T$54</c:f>
              <c:numCache>
                <c:formatCode>General</c:formatCode>
                <c:ptCount val="5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2.5</c:v>
                </c:pt>
                <c:pt idx="4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FE-4BD3-B051-41C0540CA6B6}"/>
            </c:ext>
          </c:extLst>
        </c:ser>
        <c:ser>
          <c:idx val="4"/>
          <c:order val="4"/>
          <c:tx>
            <c:strRef>
              <c:f>'Ark8'!$O$55</c:f>
              <c:strCache>
                <c:ptCount val="1"/>
                <c:pt idx="0">
                  <c:v>Mobning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'Ark8'!$P$50:$T$50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'Ark8'!$P$55:$T$55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4.7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FE-4BD3-B051-41C0540CA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729791"/>
        <c:axId val="719730207"/>
      </c:lineChart>
      <c:catAx>
        <c:axId val="7197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9730207"/>
        <c:crosses val="autoZero"/>
        <c:auto val="1"/>
        <c:lblAlgn val="ctr"/>
        <c:lblOffset val="100"/>
        <c:noMultiLvlLbl val="0"/>
      </c:catAx>
      <c:valAx>
        <c:axId val="71973020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19729791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'Ark2'!$D$6</c:f>
              <c:strCache>
                <c:ptCount val="1"/>
                <c:pt idx="0">
                  <c:v>EUC Sjælland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'Ark2'!$E$6:$I$6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3.6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8-41CD-BF74-249D936EE7EA}"/>
            </c:ext>
          </c:extLst>
        </c:ser>
        <c:ser>
          <c:idx val="1"/>
          <c:order val="1"/>
          <c:tx>
            <c:strRef>
              <c:f>'Ark2'!$D$7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'Ark2'!$E$7:$I$7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3.4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8-41CD-BF74-249D936EE7EA}"/>
            </c:ext>
          </c:extLst>
        </c:ser>
        <c:ser>
          <c:idx val="2"/>
          <c:order val="2"/>
          <c:tx>
            <c:strRef>
              <c:f>'Ark2'!$D$8</c:f>
              <c:strCache>
                <c:ptCount val="1"/>
                <c:pt idx="0">
                  <c:v>Roskilde Tekniske Skole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'Ark2'!$E$8:$I$8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3.5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88-41CD-BF74-249D936EE7EA}"/>
            </c:ext>
          </c:extLst>
        </c:ser>
        <c:ser>
          <c:idx val="3"/>
          <c:order val="3"/>
          <c:tx>
            <c:strRef>
              <c:f>'Ark2'!$D$9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'Ark2'!$E$9:$I$9</c:f>
              <c:numCache>
                <c:formatCode>General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3.6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88-41CD-BF74-249D936EE7EA}"/>
            </c:ext>
          </c:extLst>
        </c:ser>
        <c:ser>
          <c:idx val="4"/>
          <c:order val="4"/>
          <c:tx>
            <c:strRef>
              <c:f>'Ark2'!$D$10</c:f>
              <c:strCache>
                <c:ptCount val="1"/>
                <c:pt idx="0">
                  <c:v>U/NORD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'Ark2'!$E$10:$I$10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3.5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88-41CD-BF74-249D936EE7EA}"/>
            </c:ext>
          </c:extLst>
        </c:ser>
        <c:ser>
          <c:idx val="5"/>
          <c:order val="5"/>
          <c:tx>
            <c:strRef>
              <c:f>'Ark2'!$D$11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'Ark2'!$E$5:$I$5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'Ark2'!$E$11:$I$11</c:f>
              <c:numCache>
                <c:formatCode>General</c:formatCode>
                <c:ptCount val="5"/>
                <c:pt idx="0">
                  <c:v>3.7</c:v>
                </c:pt>
                <c:pt idx="1">
                  <c:v>4</c:v>
                </c:pt>
                <c:pt idx="2">
                  <c:v>3.6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88-41CD-BF74-249D936EE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33312"/>
        <c:axId val="400032064"/>
      </c:barChart>
      <c:catAx>
        <c:axId val="4000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0032064"/>
        <c:crosses val="autoZero"/>
        <c:auto val="1"/>
        <c:lblAlgn val="ctr"/>
        <c:lblOffset val="100"/>
        <c:noMultiLvlLbl val="0"/>
      </c:catAx>
      <c:valAx>
        <c:axId val="4000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003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Andel elevfravær</a:t>
            </a:r>
            <a:r>
              <a:rPr lang="da-DK" baseline="0" dirty="0"/>
              <a:t> TEC</a:t>
            </a:r>
            <a:endParaRPr lang="da-D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'Ark1'!$D$6</c:f>
              <c:strCache>
                <c:ptCount val="1"/>
                <c:pt idx="0">
                  <c:v>Grundforløbets 1. del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9.676354093053216E-3"/>
                  <c:y val="5.449744950520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7-4464-9DF2-647AF27A1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jan-23</c:v>
                </c:pt>
                <c:pt idx="4">
                  <c:v>feb-23</c:v>
                </c:pt>
                <c:pt idx="5">
                  <c:v>mar-23</c:v>
                </c:pt>
                <c:pt idx="6">
                  <c:v>2023 Total</c:v>
                </c:pt>
              </c:strCache>
            </c:strRef>
          </c:cat>
          <c:val>
            <c:numRef>
              <c:f>'Ark1'!$E$6:$K$6</c:f>
              <c:numCache>
                <c:formatCode>0.0%</c:formatCode>
                <c:ptCount val="7"/>
                <c:pt idx="0">
                  <c:v>0.13389999999999999</c:v>
                </c:pt>
                <c:pt idx="1">
                  <c:v>0.1452</c:v>
                </c:pt>
                <c:pt idx="2">
                  <c:v>0.1421</c:v>
                </c:pt>
                <c:pt idx="3">
                  <c:v>0.1613</c:v>
                </c:pt>
                <c:pt idx="4">
                  <c:v>0.16009999999999999</c:v>
                </c:pt>
                <c:pt idx="5">
                  <c:v>0.1318</c:v>
                </c:pt>
                <c:pt idx="6">
                  <c:v>0.14699999999999999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7-4464-9DF2-647AF27A16ED}"/>
            </c:ext>
          </c:extLst>
        </c:ser>
        <c:ser>
          <c:idx val="1"/>
          <c:order val="1"/>
          <c:tx>
            <c:strRef>
              <c:f>'Ark1'!$D$7</c:f>
              <c:strCache>
                <c:ptCount val="1"/>
                <c:pt idx="0">
                  <c:v>Grundforløbets 2. del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6081802288882964E-2"/>
                  <c:y val="5.1440514450878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7-4464-9DF2-647AF27A16ED}"/>
                </c:ext>
              </c:extLst>
            </c:dLbl>
            <c:dLbl>
              <c:idx val="6"/>
              <c:layout>
                <c:manualLayout>
                  <c:x val="-1.2019989549600322E-2"/>
                  <c:y val="-4.0267537179069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7-4464-9DF2-647AF27A1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jan-23</c:v>
                </c:pt>
                <c:pt idx="4">
                  <c:v>feb-23</c:v>
                </c:pt>
                <c:pt idx="5">
                  <c:v>mar-23</c:v>
                </c:pt>
                <c:pt idx="6">
                  <c:v>2023 Total</c:v>
                </c:pt>
              </c:strCache>
            </c:strRef>
          </c:cat>
          <c:val>
            <c:numRef>
              <c:f>'Ark1'!$E$7:$K$7</c:f>
              <c:numCache>
                <c:formatCode>0.0%</c:formatCode>
                <c:ptCount val="7"/>
                <c:pt idx="0">
                  <c:v>0.1163</c:v>
                </c:pt>
                <c:pt idx="1">
                  <c:v>0.1275</c:v>
                </c:pt>
                <c:pt idx="2">
                  <c:v>0.16089999999999999</c:v>
                </c:pt>
                <c:pt idx="3">
                  <c:v>0.14050000000000001</c:v>
                </c:pt>
                <c:pt idx="4">
                  <c:v>0.157</c:v>
                </c:pt>
                <c:pt idx="5">
                  <c:v>0.14929999999999999</c:v>
                </c:pt>
                <c:pt idx="6">
                  <c:v>0.1484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7-4464-9DF2-647AF27A16ED}"/>
            </c:ext>
          </c:extLst>
        </c:ser>
        <c:ser>
          <c:idx val="2"/>
          <c:order val="2"/>
          <c:tx>
            <c:strRef>
              <c:f>'Ark1'!$D$8</c:f>
              <c:strCache>
                <c:ptCount val="1"/>
                <c:pt idx="0">
                  <c:v>Hovedforløb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'Ark1'!$E$5:$K$5</c:f>
              <c:strCache>
                <c:ptCount val="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jan-23</c:v>
                </c:pt>
                <c:pt idx="4">
                  <c:v>feb-23</c:v>
                </c:pt>
                <c:pt idx="5">
                  <c:v>mar-23</c:v>
                </c:pt>
                <c:pt idx="6">
                  <c:v>2023 Total</c:v>
                </c:pt>
              </c:strCache>
            </c:strRef>
          </c:cat>
          <c:val>
            <c:numRef>
              <c:f>'Ark1'!$E$8:$K$8</c:f>
              <c:numCache>
                <c:formatCode>0.0%</c:formatCode>
                <c:ptCount val="7"/>
                <c:pt idx="0">
                  <c:v>4.48E-2</c:v>
                </c:pt>
                <c:pt idx="1">
                  <c:v>5.6300000000000003E-2</c:v>
                </c:pt>
                <c:pt idx="2">
                  <c:v>8.0799999999999997E-2</c:v>
                </c:pt>
                <c:pt idx="3">
                  <c:v>8.3299999999999999E-2</c:v>
                </c:pt>
                <c:pt idx="4">
                  <c:v>7.5200000000000003E-2</c:v>
                </c:pt>
                <c:pt idx="5">
                  <c:v>7.8899999999999998E-2</c:v>
                </c:pt>
                <c:pt idx="6">
                  <c:v>7.9299999999999995E-2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67-4464-9DF2-647AF27A16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1903920"/>
        <c:axId val="621903088"/>
      </c:lineChart>
      <c:catAx>
        <c:axId val="62190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903088"/>
        <c:crosses val="autoZero"/>
        <c:auto val="1"/>
        <c:lblAlgn val="ctr"/>
        <c:lblOffset val="100"/>
        <c:noMultiLvlLbl val="0"/>
      </c:catAx>
      <c:valAx>
        <c:axId val="6219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2190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b="1" i="0" baseline="0" dirty="0">
                <a:effectLst/>
              </a:rPr>
              <a:t>Andel fravær - dagsundervisning</a:t>
            </a:r>
            <a:endParaRPr lang="da-DK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TEC!$F$37</c:f>
              <c:strCache>
                <c:ptCount val="1"/>
                <c:pt idx="0">
                  <c:v>NEXT UDDANNELSE KØBENHAVN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TEC!$G$37:$J$37</c:f>
              <c:numCache>
                <c:formatCode>0.0%</c:formatCode>
                <c:ptCount val="4"/>
                <c:pt idx="0">
                  <c:v>3.8100000000000002E-2</c:v>
                </c:pt>
                <c:pt idx="1">
                  <c:v>9.9599999999999994E-2</c:v>
                </c:pt>
                <c:pt idx="2">
                  <c:v>0.1176</c:v>
                </c:pt>
                <c:pt idx="3">
                  <c:v>0.1208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DC-411C-B011-CE61A9452485}"/>
            </c:ext>
          </c:extLst>
        </c:ser>
        <c:ser>
          <c:idx val="1"/>
          <c:order val="1"/>
          <c:tx>
            <c:strRef>
              <c:f>TEC!$F$38</c:f>
              <c:strCache>
                <c:ptCount val="1"/>
                <c:pt idx="0">
                  <c:v>Syddansk Erhvervsskole Odense-Vejle</c:v>
                </c:pt>
              </c:strCache>
            </c:strRef>
          </c:tx>
          <c:spPr>
            <a:ln w="28575" cap="rnd">
              <a:solidFill>
                <a:srgbClr val="CDA01E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TEC!$G$38:$J$38</c:f>
              <c:numCache>
                <c:formatCode>0.0%</c:formatCode>
                <c:ptCount val="4"/>
                <c:pt idx="0">
                  <c:v>6.9900000000000004E-2</c:v>
                </c:pt>
                <c:pt idx="1">
                  <c:v>8.8999999999999996E-2</c:v>
                </c:pt>
                <c:pt idx="2">
                  <c:v>9.3200000000000005E-2</c:v>
                </c:pt>
                <c:pt idx="3">
                  <c:v>8.7400000000000005E-2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DC-411C-B011-CE61A9452485}"/>
            </c:ext>
          </c:extLst>
        </c:ser>
        <c:ser>
          <c:idx val="2"/>
          <c:order val="2"/>
          <c:tx>
            <c:strRef>
              <c:f>TEC!$F$39</c:f>
              <c:strCache>
                <c:ptCount val="1"/>
                <c:pt idx="0">
                  <c:v>TEC, Technical Education Copenhagen</c:v>
                </c:pt>
              </c:strCache>
            </c:strRef>
          </c:tx>
          <c:spPr>
            <a:ln w="28575" cap="rnd">
              <a:solidFill>
                <a:srgbClr val="FA5050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TEC!$G$39:$J$39</c:f>
              <c:numCache>
                <c:formatCode>0.0%</c:formatCode>
                <c:ptCount val="4"/>
                <c:pt idx="0">
                  <c:v>8.2100000000000006E-2</c:v>
                </c:pt>
                <c:pt idx="1">
                  <c:v>9.5600000000000004E-2</c:v>
                </c:pt>
                <c:pt idx="2">
                  <c:v>0.11799999999999999</c:v>
                </c:pt>
                <c:pt idx="3">
                  <c:v>0.1104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DC-411C-B011-CE61A9452485}"/>
            </c:ext>
          </c:extLst>
        </c:ser>
        <c:ser>
          <c:idx val="3"/>
          <c:order val="3"/>
          <c:tx>
            <c:strRef>
              <c:f>TEC!$F$40</c:f>
              <c:strCache>
                <c:ptCount val="1"/>
                <c:pt idx="0">
                  <c:v>U/NORD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TEC!$G$40:$J$40</c:f>
              <c:numCache>
                <c:formatCode>0.0%</c:formatCode>
                <c:ptCount val="4"/>
                <c:pt idx="0">
                  <c:v>9.1700000000000004E-2</c:v>
                </c:pt>
                <c:pt idx="1">
                  <c:v>8.1000000000000003E-2</c:v>
                </c:pt>
                <c:pt idx="2">
                  <c:v>9.69E-2</c:v>
                </c:pt>
                <c:pt idx="3">
                  <c:v>9.7699999999999995E-2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DC-411C-B011-CE61A9452485}"/>
            </c:ext>
          </c:extLst>
        </c:ser>
        <c:ser>
          <c:idx val="4"/>
          <c:order val="4"/>
          <c:tx>
            <c:strRef>
              <c:f>TEC!$F$41</c:f>
              <c:strCache>
                <c:ptCount val="1"/>
                <c:pt idx="0">
                  <c:v>Zealand Business College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TEC!$G$41:$J$41</c:f>
              <c:numCache>
                <c:formatCode>0.0%</c:formatCode>
                <c:ptCount val="4"/>
                <c:pt idx="0">
                  <c:v>0.10340000000000001</c:v>
                </c:pt>
                <c:pt idx="1">
                  <c:v>9.7900000000000001E-2</c:v>
                </c:pt>
                <c:pt idx="2">
                  <c:v>0.1008</c:v>
                </c:pt>
                <c:pt idx="3">
                  <c:v>9.5399999999999999E-2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DC-411C-B011-CE61A9452485}"/>
            </c:ext>
          </c:extLst>
        </c:ser>
        <c:ser>
          <c:idx val="5"/>
          <c:order val="5"/>
          <c:tx>
            <c:strRef>
              <c:f>TEC!$F$42</c:f>
              <c:strCache>
                <c:ptCount val="1"/>
                <c:pt idx="0">
                  <c:v>AARHUS TECH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TEC!$G$36:$J$36</c:f>
              <c:strCache>
                <c:ptCount val="4"/>
                <c:pt idx="0">
                  <c:v>2020 total</c:v>
                </c:pt>
                <c:pt idx="1">
                  <c:v>2021 total</c:v>
                </c:pt>
                <c:pt idx="2">
                  <c:v>2022 total</c:v>
                </c:pt>
                <c:pt idx="3">
                  <c:v>2023 t.o.m. marts</c:v>
                </c:pt>
              </c:strCache>
            </c:strRef>
          </c:cat>
          <c:val>
            <c:numRef>
              <c:f>TEC!$G$42:$J$42</c:f>
              <c:numCache>
                <c:formatCode>0.0%</c:formatCode>
                <c:ptCount val="4"/>
                <c:pt idx="0">
                  <c:v>5.3400000000000003E-2</c:v>
                </c:pt>
                <c:pt idx="1">
                  <c:v>5.9499999999999997E-2</c:v>
                </c:pt>
                <c:pt idx="2">
                  <c:v>9.8699999999999996E-2</c:v>
                </c:pt>
                <c:pt idx="3">
                  <c:v>0.1153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DC-411C-B011-CE61A9452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5495551"/>
        <c:axId val="1785495967"/>
      </c:lineChart>
      <c:catAx>
        <c:axId val="1785495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5495967"/>
        <c:crosses val="autoZero"/>
        <c:auto val="1"/>
        <c:lblAlgn val="ctr"/>
        <c:lblOffset val="100"/>
        <c:noMultiLvlLbl val="0"/>
      </c:catAx>
      <c:valAx>
        <c:axId val="178549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8549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800" dirty="0"/>
              <a:t>Elevfravær HTX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'Ark1'!$D$4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'Ark1'!$C$5:$C$13</c:f>
              <c:strCache>
                <c:ptCount val="9"/>
                <c:pt idx="0">
                  <c:v>NEXT - Københavns Mediegymnasium</c:v>
                </c:pt>
                <c:pt idx="1">
                  <c:v>NEXT - Sukkertoppen Gymnasium</c:v>
                </c:pt>
                <c:pt idx="2">
                  <c:v>NEXT - Sydkysten Gymnasium</c:v>
                </c:pt>
                <c:pt idx="3">
                  <c:v>NEXT - Vestskoven Gymnasium</c:v>
                </c:pt>
                <c:pt idx="4">
                  <c:v>NEXT - Vibenshus Gymnasium</c:v>
                </c:pt>
                <c:pt idx="5">
                  <c:v>HTX Roskilde</c:v>
                </c:pt>
                <c:pt idx="6">
                  <c:v>H.C. Ørsted Gymnasiet, Ballerup</c:v>
                </c:pt>
                <c:pt idx="7">
                  <c:v>H.C. Ørsted Gymnasiet, Frederiksberg</c:v>
                </c:pt>
                <c:pt idx="8">
                  <c:v>H.C. Ørsted Gymnasiet, Lyngby</c:v>
                </c:pt>
              </c:strCache>
            </c:strRef>
          </c:cat>
          <c:val>
            <c:numRef>
              <c:f>'Ark1'!$D$5:$D$13</c:f>
              <c:numCache>
                <c:formatCode>0.0%</c:formatCode>
                <c:ptCount val="9"/>
                <c:pt idx="0">
                  <c:v>0.127</c:v>
                </c:pt>
                <c:pt idx="1">
                  <c:v>0.11600000000000001</c:v>
                </c:pt>
                <c:pt idx="2">
                  <c:v>0.09</c:v>
                </c:pt>
                <c:pt idx="3">
                  <c:v>8.7999999999999995E-2</c:v>
                </c:pt>
                <c:pt idx="4">
                  <c:v>9.8000000000000004E-2</c:v>
                </c:pt>
                <c:pt idx="5">
                  <c:v>9.8000000000000004E-2</c:v>
                </c:pt>
                <c:pt idx="6">
                  <c:v>8.5999999999999993E-2</c:v>
                </c:pt>
                <c:pt idx="7">
                  <c:v>0.11</c:v>
                </c:pt>
                <c:pt idx="8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C-4F70-A4BF-D53175E9D271}"/>
            </c:ext>
          </c:extLst>
        </c:ser>
        <c:ser>
          <c:idx val="1"/>
          <c:order val="1"/>
          <c:tx>
            <c:strRef>
              <c:f>'Ark1'!$E$4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'Ark1'!$C$5:$C$13</c:f>
              <c:strCache>
                <c:ptCount val="9"/>
                <c:pt idx="0">
                  <c:v>NEXT - Københavns Mediegymnasium</c:v>
                </c:pt>
                <c:pt idx="1">
                  <c:v>NEXT - Sukkertoppen Gymnasium</c:v>
                </c:pt>
                <c:pt idx="2">
                  <c:v>NEXT - Sydkysten Gymnasium</c:v>
                </c:pt>
                <c:pt idx="3">
                  <c:v>NEXT - Vestskoven Gymnasium</c:v>
                </c:pt>
                <c:pt idx="4">
                  <c:v>NEXT - Vibenshus Gymnasium</c:v>
                </c:pt>
                <c:pt idx="5">
                  <c:v>HTX Roskilde</c:v>
                </c:pt>
                <c:pt idx="6">
                  <c:v>H.C. Ørsted Gymnasiet, Ballerup</c:v>
                </c:pt>
                <c:pt idx="7">
                  <c:v>H.C. Ørsted Gymnasiet, Frederiksberg</c:v>
                </c:pt>
                <c:pt idx="8">
                  <c:v>H.C. Ørsted Gymnasiet, Lyngby</c:v>
                </c:pt>
              </c:strCache>
            </c:strRef>
          </c:cat>
          <c:val>
            <c:numRef>
              <c:f>'Ark1'!$E$5:$E$13</c:f>
              <c:numCache>
                <c:formatCode>0.0%</c:formatCode>
                <c:ptCount val="9"/>
                <c:pt idx="0">
                  <c:v>0.11700000000000001</c:v>
                </c:pt>
                <c:pt idx="1">
                  <c:v>0.105</c:v>
                </c:pt>
                <c:pt idx="2">
                  <c:v>7.8E-2</c:v>
                </c:pt>
                <c:pt idx="3">
                  <c:v>7.0999999999999994E-2</c:v>
                </c:pt>
                <c:pt idx="4">
                  <c:v>8.6999999999999994E-2</c:v>
                </c:pt>
                <c:pt idx="5">
                  <c:v>9.1999999999999998E-2</c:v>
                </c:pt>
                <c:pt idx="6">
                  <c:v>8.3000000000000004E-2</c:v>
                </c:pt>
                <c:pt idx="7">
                  <c:v>9.7000000000000003E-2</c:v>
                </c:pt>
                <c:pt idx="8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C-4F70-A4BF-D53175E9D2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87827039"/>
        <c:axId val="1687826623"/>
      </c:barChart>
      <c:catAx>
        <c:axId val="1687827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87826623"/>
        <c:crosses val="autoZero"/>
        <c:auto val="1"/>
        <c:lblAlgn val="ctr"/>
        <c:lblOffset val="100"/>
        <c:noMultiLvlLbl val="0"/>
      </c:catAx>
      <c:valAx>
        <c:axId val="168782662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68782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3BF13-656C-43EE-A7EA-6715F5B58E54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209E-26D8-4BA0-A70D-14CA43C26B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860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4C12E-DE25-4809-A1CF-E2149A344731}" type="datetimeFigureOut">
              <a:rPr lang="da-DK" smtClean="0"/>
              <a:t>19-06-2024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4434-60B0-41DD-A9D1-B30919FA93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5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77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Februar 2023 (opdateres maj)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61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Maj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65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Maj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99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Juni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31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December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05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December 2022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42172-561C-498F-A16F-0ECF3FE3249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761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151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49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229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2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05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168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243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Maj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70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Maj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11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706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30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847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33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3482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53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2612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060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4957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969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42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237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422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112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2191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29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6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487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938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2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2103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2365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651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675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951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72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Juni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49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06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01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Februar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09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05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April 2023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24434-60B0-41DD-A9D1-B30919FA936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8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901B5C-9337-47EA-AC44-BC5D4ABC4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68AF-7D11-4A4C-AC88-FAFF9820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0" y="1262270"/>
            <a:ext cx="4693800" cy="294198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E479-28CB-4034-A1E6-A02E383B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0" y="4518000"/>
            <a:ext cx="4693800" cy="739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178E-C2BF-4A48-81F3-31CC1257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3AB-4A67-48DB-9CD2-1DD1561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C436-FD6A-4DC8-835B-6386F51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1AAE37-1E69-424D-8E46-1798161D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08AB32-C5FE-4B03-97D2-B5BF01946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7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901B5C-9337-47EA-AC44-BC5D4ABC4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668AF-7D11-4A4C-AC88-FAFF98203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0000" y="1262270"/>
            <a:ext cx="4693800" cy="2941982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E479-28CB-4034-A1E6-A02E383B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0" y="4518000"/>
            <a:ext cx="4693800" cy="739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6178E-C2BF-4A48-81F3-31CC12574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43AB-4A67-48DB-9CD2-1DD1561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9C436-FD6A-4DC8-835B-6386F51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F1AAE37-1E69-424D-8E46-1798161DC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08AB32-C5FE-4B03-97D2-B5BF01946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6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139-AC18-4A75-82DB-1C3BE7E9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26BB-99D4-4811-8E87-F8F738DD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2EC4-8762-4A8F-8DE4-A226C33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2CA6-B19E-412B-B112-A4298396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46A4-477C-48EE-A9D6-5282C4A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8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81363-279D-4C5D-A70D-06EED8A03F4A}"/>
              </a:ext>
            </a:extLst>
          </p:cNvPr>
          <p:cNvSpPr/>
          <p:nvPr userDrawn="1"/>
        </p:nvSpPr>
        <p:spPr>
          <a:xfrm>
            <a:off x="1" y="0"/>
            <a:ext cx="8666922" cy="5454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1DE62-5EFE-46E8-B95E-3FD47BE2AA47}"/>
              </a:ext>
            </a:extLst>
          </p:cNvPr>
          <p:cNvSpPr/>
          <p:nvPr userDrawn="1"/>
        </p:nvSpPr>
        <p:spPr>
          <a:xfrm>
            <a:off x="1773141" y="985962"/>
            <a:ext cx="10418859" cy="587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19050-250C-41BB-9543-935DBF9B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035534"/>
            <a:ext cx="8524736" cy="2526941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9993D-E07F-4C67-AA4A-5434F3F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2714" y="4659464"/>
            <a:ext cx="8524736" cy="8507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F9957-CCEE-4D25-81C5-0D50F07E9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1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44C6-CE67-4E54-8411-347D53A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7133-EBA6-4537-9EE6-805A23C8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8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B63B0-621C-4FED-ACED-7FF9469A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98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2014-0B6D-4800-8730-C22E0A8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E32B-CB9A-42A1-80AD-FF753B97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683E-9623-4709-9422-E54A2263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4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62D1-2D0D-4984-8076-7CEA9C67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7502-4C1C-4166-A225-24004F0F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3C9DD-000B-41CE-9BCE-A6BBD5CE4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39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61E5E-1397-4E78-916A-1A86ECF9C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39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EA1C4-4742-4CF8-829B-0318355E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5EC5C-048C-4BB7-84AE-04703422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6110D-561E-457C-B0E0-7B69898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53B0F1-156D-4F22-B5A0-A215E2C8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5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7872-1D96-4CB0-9966-276ED59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1C6-2ADF-4741-B3BE-20E9A51C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5BFE0-2059-48D2-938B-88E5FEC6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55B4C-2B2E-406D-BA7A-A3DAD1FE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5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91A3-8B5C-494F-B2FB-48219E60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0FF6B-C524-4046-934E-6F86C17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B791-B9EC-4378-ADFF-0142C18E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6139-AC18-4A75-82DB-1C3BE7E9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26BB-99D4-4811-8E87-F8F738DD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2EC4-8762-4A8F-8DE4-A226C33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2CA6-B19E-412B-B112-A4298396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46A4-477C-48EE-A9D6-5282C4A9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81363-279D-4C5D-A70D-06EED8A03F4A}"/>
              </a:ext>
            </a:extLst>
          </p:cNvPr>
          <p:cNvSpPr/>
          <p:nvPr userDrawn="1"/>
        </p:nvSpPr>
        <p:spPr>
          <a:xfrm>
            <a:off x="1" y="0"/>
            <a:ext cx="8666922" cy="5454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1DE62-5EFE-46E8-B95E-3FD47BE2AA47}"/>
              </a:ext>
            </a:extLst>
          </p:cNvPr>
          <p:cNvSpPr/>
          <p:nvPr userDrawn="1"/>
        </p:nvSpPr>
        <p:spPr>
          <a:xfrm>
            <a:off x="1773141" y="985962"/>
            <a:ext cx="10418859" cy="587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19050-250C-41BB-9543-935DBF9B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4" y="2035534"/>
            <a:ext cx="8524736" cy="2526941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9993D-E07F-4C67-AA4A-5434F3F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2714" y="4659464"/>
            <a:ext cx="8524736" cy="8507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F9957-CCEE-4D25-81C5-0D50F07E9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9069" y="6011311"/>
            <a:ext cx="2206548" cy="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44C6-CE67-4E54-8411-347D53AA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7133-EBA6-4537-9EE6-805A23C8A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88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B63B0-621C-4FED-ACED-7FF9469A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981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2014-0B6D-4800-8730-C22E0A8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E32B-CB9A-42A1-80AD-FF753B97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C683E-9623-4709-9422-E54A2263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1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62D1-2D0D-4984-8076-7CEA9C67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B7502-4C1C-4166-A225-24004F0F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3C9DD-000B-41CE-9BCE-A6BBD5CE4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139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61E5E-1397-4E78-916A-1A86ECF9C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1393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EA1C4-4742-4CF8-829B-0318355E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5EC5C-048C-4BB7-84AE-04703422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6110D-561E-457C-B0E0-7B69898C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53B0F1-156D-4F22-B5A0-A215E2C8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9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7872-1D96-4CB0-9966-276ED59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1C6-2ADF-4741-B3BE-20E9A51C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5BFE0-2059-48D2-938B-88E5FEC6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55B4C-2B2E-406D-BA7A-A3DAD1FE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8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591A3-8B5C-494F-B2FB-48219E60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2E60-FA67-441D-9A25-52C7B723FF00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0FF6B-C524-4046-934E-6F86C17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B791-B9EC-4378-ADFF-0142C18E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3233-CB61-422E-A70D-ED57739A17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 Content Slide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title" hasCustomPrompt="1"/>
          </p:nvPr>
        </p:nvSpPr>
        <p:spPr>
          <a:xfrm>
            <a:off x="725914" y="723900"/>
            <a:ext cx="10713501" cy="96897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lang="en-US" sz="3200" b="1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  <a:r>
              <a:rPr lang="uk-UA"/>
              <a:t> </a:t>
            </a:r>
            <a:r>
              <a:rPr lang="en-US"/>
              <a:t>style </a:t>
            </a:r>
          </a:p>
        </p:txBody>
      </p:sp>
      <p:sp>
        <p:nvSpPr>
          <p:cNvPr id="17" name="Text Placeholder 46"/>
          <p:cNvSpPr>
            <a:spLocks noGrp="1"/>
          </p:cNvSpPr>
          <p:nvPr>
            <p:ph type="body" sz="quarter" idx="10"/>
          </p:nvPr>
        </p:nvSpPr>
        <p:spPr>
          <a:xfrm>
            <a:off x="725916" y="1962487"/>
            <a:ext cx="10728848" cy="42198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buFontTx/>
              <a:buNone/>
              <a:defRPr lang="en-US" sz="1800" kern="1200" dirty="0" smtClean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8B499B2-2AA1-2046-9798-43AEC0C5C4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8600" y="214948"/>
            <a:ext cx="638175" cy="179388"/>
          </a:xfrm>
          <a:custGeom>
            <a:avLst/>
            <a:gdLst>
              <a:gd name="T0" fmla="*/ 168 w 201"/>
              <a:gd name="T1" fmla="*/ 23 h 56"/>
              <a:gd name="T2" fmla="*/ 201 w 201"/>
              <a:gd name="T3" fmla="*/ 23 h 56"/>
              <a:gd name="T4" fmla="*/ 201 w 201"/>
              <a:gd name="T5" fmla="*/ 16 h 56"/>
              <a:gd name="T6" fmla="*/ 168 w 201"/>
              <a:gd name="T7" fmla="*/ 16 h 56"/>
              <a:gd name="T8" fmla="*/ 141 w 201"/>
              <a:gd name="T9" fmla="*/ 36 h 56"/>
              <a:gd name="T10" fmla="*/ 168 w 201"/>
              <a:gd name="T11" fmla="*/ 56 h 56"/>
              <a:gd name="T12" fmla="*/ 201 w 201"/>
              <a:gd name="T13" fmla="*/ 56 h 56"/>
              <a:gd name="T14" fmla="*/ 201 w 201"/>
              <a:gd name="T15" fmla="*/ 49 h 56"/>
              <a:gd name="T16" fmla="*/ 168 w 201"/>
              <a:gd name="T17" fmla="*/ 49 h 56"/>
              <a:gd name="T18" fmla="*/ 161 w 201"/>
              <a:gd name="T19" fmla="*/ 42 h 56"/>
              <a:gd name="T20" fmla="*/ 161 w 201"/>
              <a:gd name="T21" fmla="*/ 30 h 56"/>
              <a:gd name="T22" fmla="*/ 168 w 201"/>
              <a:gd name="T23" fmla="*/ 23 h 56"/>
              <a:gd name="T24" fmla="*/ 106 w 201"/>
              <a:gd name="T25" fmla="*/ 0 h 56"/>
              <a:gd name="T26" fmla="*/ 106 w 201"/>
              <a:gd name="T27" fmla="*/ 7 h 56"/>
              <a:gd name="T28" fmla="*/ 127 w 201"/>
              <a:gd name="T29" fmla="*/ 7 h 56"/>
              <a:gd name="T30" fmla="*/ 127 w 201"/>
              <a:gd name="T31" fmla="*/ 0 h 56"/>
              <a:gd name="T32" fmla="*/ 106 w 201"/>
              <a:gd name="T33" fmla="*/ 0 h 56"/>
              <a:gd name="T34" fmla="*/ 91 w 201"/>
              <a:gd name="T35" fmla="*/ 23 h 56"/>
              <a:gd name="T36" fmla="*/ 127 w 201"/>
              <a:gd name="T37" fmla="*/ 23 h 56"/>
              <a:gd name="T38" fmla="*/ 127 w 201"/>
              <a:gd name="T39" fmla="*/ 16 h 56"/>
              <a:gd name="T40" fmla="*/ 91 w 201"/>
              <a:gd name="T41" fmla="*/ 16 h 56"/>
              <a:gd name="T42" fmla="*/ 91 w 201"/>
              <a:gd name="T43" fmla="*/ 23 h 56"/>
              <a:gd name="T44" fmla="*/ 73 w 201"/>
              <a:gd name="T45" fmla="*/ 56 h 56"/>
              <a:gd name="T46" fmla="*/ 127 w 201"/>
              <a:gd name="T47" fmla="*/ 56 h 56"/>
              <a:gd name="T48" fmla="*/ 127 w 201"/>
              <a:gd name="T49" fmla="*/ 49 h 56"/>
              <a:gd name="T50" fmla="*/ 91 w 201"/>
              <a:gd name="T51" fmla="*/ 49 h 56"/>
              <a:gd name="T52" fmla="*/ 91 w 201"/>
              <a:gd name="T53" fmla="*/ 39 h 56"/>
              <a:gd name="T54" fmla="*/ 127 w 201"/>
              <a:gd name="T55" fmla="*/ 39 h 56"/>
              <a:gd name="T56" fmla="*/ 127 w 201"/>
              <a:gd name="T57" fmla="*/ 32 h 56"/>
              <a:gd name="T58" fmla="*/ 91 w 201"/>
              <a:gd name="T59" fmla="*/ 32 h 56"/>
              <a:gd name="T60" fmla="*/ 91 w 201"/>
              <a:gd name="T61" fmla="*/ 23 h 56"/>
              <a:gd name="T62" fmla="*/ 73 w 201"/>
              <a:gd name="T63" fmla="*/ 23 h 56"/>
              <a:gd name="T64" fmla="*/ 73 w 201"/>
              <a:gd name="T65" fmla="*/ 56 h 56"/>
              <a:gd name="T66" fmla="*/ 0 w 201"/>
              <a:gd name="T67" fmla="*/ 23 h 56"/>
              <a:gd name="T68" fmla="*/ 24 w 201"/>
              <a:gd name="T69" fmla="*/ 23 h 56"/>
              <a:gd name="T70" fmla="*/ 24 w 201"/>
              <a:gd name="T71" fmla="*/ 56 h 56"/>
              <a:gd name="T72" fmla="*/ 42 w 201"/>
              <a:gd name="T73" fmla="*/ 56 h 56"/>
              <a:gd name="T74" fmla="*/ 42 w 201"/>
              <a:gd name="T75" fmla="*/ 23 h 56"/>
              <a:gd name="T76" fmla="*/ 66 w 201"/>
              <a:gd name="T77" fmla="*/ 23 h 56"/>
              <a:gd name="T78" fmla="*/ 66 w 201"/>
              <a:gd name="T79" fmla="*/ 16 h 56"/>
              <a:gd name="T80" fmla="*/ 0 w 201"/>
              <a:gd name="T81" fmla="*/ 16 h 56"/>
              <a:gd name="T82" fmla="*/ 0 w 201"/>
              <a:gd name="T83" fmla="*/ 2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56">
                <a:moveTo>
                  <a:pt x="168" y="23"/>
                </a:moveTo>
                <a:cubicBezTo>
                  <a:pt x="168" y="23"/>
                  <a:pt x="201" y="23"/>
                  <a:pt x="201" y="23"/>
                </a:cubicBezTo>
                <a:cubicBezTo>
                  <a:pt x="201" y="16"/>
                  <a:pt x="201" y="16"/>
                  <a:pt x="201" y="16"/>
                </a:cubicBezTo>
                <a:cubicBezTo>
                  <a:pt x="201" y="16"/>
                  <a:pt x="168" y="16"/>
                  <a:pt x="168" y="16"/>
                </a:cubicBezTo>
                <a:cubicBezTo>
                  <a:pt x="161" y="16"/>
                  <a:pt x="141" y="16"/>
                  <a:pt x="141" y="36"/>
                </a:cubicBezTo>
                <a:cubicBezTo>
                  <a:pt x="141" y="56"/>
                  <a:pt x="161" y="56"/>
                  <a:pt x="168" y="56"/>
                </a:cubicBezTo>
                <a:cubicBezTo>
                  <a:pt x="201" y="56"/>
                  <a:pt x="201" y="56"/>
                  <a:pt x="201" y="56"/>
                </a:cubicBezTo>
                <a:cubicBezTo>
                  <a:pt x="201" y="49"/>
                  <a:pt x="201" y="49"/>
                  <a:pt x="201" y="49"/>
                </a:cubicBezTo>
                <a:cubicBezTo>
                  <a:pt x="168" y="49"/>
                  <a:pt x="168" y="49"/>
                  <a:pt x="168" y="49"/>
                </a:cubicBezTo>
                <a:cubicBezTo>
                  <a:pt x="167" y="49"/>
                  <a:pt x="161" y="49"/>
                  <a:pt x="161" y="42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1" y="23"/>
                  <a:pt x="168" y="23"/>
                  <a:pt x="168" y="23"/>
                </a:cubicBezTo>
                <a:moveTo>
                  <a:pt x="106" y="0"/>
                </a:moveTo>
                <a:cubicBezTo>
                  <a:pt x="106" y="7"/>
                  <a:pt x="106" y="7"/>
                  <a:pt x="106" y="7"/>
                </a:cubicBezTo>
                <a:cubicBezTo>
                  <a:pt x="127" y="7"/>
                  <a:pt x="127" y="7"/>
                  <a:pt x="127" y="7"/>
                </a:cubicBezTo>
                <a:cubicBezTo>
                  <a:pt x="127" y="0"/>
                  <a:pt x="127" y="0"/>
                  <a:pt x="127" y="0"/>
                </a:cubicBezTo>
                <a:lnTo>
                  <a:pt x="106" y="0"/>
                </a:lnTo>
                <a:close/>
                <a:moveTo>
                  <a:pt x="91" y="23"/>
                </a:moveTo>
                <a:cubicBezTo>
                  <a:pt x="127" y="23"/>
                  <a:pt x="127" y="23"/>
                  <a:pt x="127" y="23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91" y="16"/>
                  <a:pt x="91" y="16"/>
                  <a:pt x="91" y="16"/>
                </a:cubicBezTo>
                <a:lnTo>
                  <a:pt x="91" y="23"/>
                </a:lnTo>
                <a:close/>
                <a:moveTo>
                  <a:pt x="73" y="56"/>
                </a:moveTo>
                <a:cubicBezTo>
                  <a:pt x="127" y="56"/>
                  <a:pt x="127" y="56"/>
                  <a:pt x="127" y="56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91" y="49"/>
                  <a:pt x="91" y="49"/>
                  <a:pt x="91" y="49"/>
                </a:cubicBezTo>
                <a:cubicBezTo>
                  <a:pt x="91" y="39"/>
                  <a:pt x="91" y="39"/>
                  <a:pt x="91" y="39"/>
                </a:cubicBezTo>
                <a:cubicBezTo>
                  <a:pt x="127" y="39"/>
                  <a:pt x="127" y="39"/>
                  <a:pt x="127" y="39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23"/>
                  <a:pt x="91" y="23"/>
                  <a:pt x="91" y="23"/>
                </a:cubicBezTo>
                <a:cubicBezTo>
                  <a:pt x="73" y="23"/>
                  <a:pt x="73" y="23"/>
                  <a:pt x="73" y="23"/>
                </a:cubicBezTo>
                <a:lnTo>
                  <a:pt x="73" y="56"/>
                </a:lnTo>
                <a:close/>
                <a:moveTo>
                  <a:pt x="0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56"/>
                  <a:pt x="24" y="56"/>
                  <a:pt x="24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23"/>
                  <a:pt x="42" y="23"/>
                  <a:pt x="42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16"/>
                  <a:pt x="66" y="16"/>
                  <a:pt x="66" y="16"/>
                </a:cubicBezTo>
                <a:cubicBezTo>
                  <a:pt x="0" y="16"/>
                  <a:pt x="0" y="16"/>
                  <a:pt x="0" y="16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6469E25-CFFE-3042-A1FA-DF08A45092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8600" y="6553518"/>
            <a:ext cx="2114550" cy="77788"/>
          </a:xfrm>
          <a:custGeom>
            <a:avLst/>
            <a:gdLst>
              <a:gd name="T0" fmla="*/ 652 w 666"/>
              <a:gd name="T1" fmla="*/ 1 h 24"/>
              <a:gd name="T2" fmla="*/ 662 w 666"/>
              <a:gd name="T3" fmla="*/ 24 h 24"/>
              <a:gd name="T4" fmla="*/ 631 w 666"/>
              <a:gd name="T5" fmla="*/ 14 h 24"/>
              <a:gd name="T6" fmla="*/ 641 w 666"/>
              <a:gd name="T7" fmla="*/ 4 h 24"/>
              <a:gd name="T8" fmla="*/ 620 w 666"/>
              <a:gd name="T9" fmla="*/ 24 h 24"/>
              <a:gd name="T10" fmla="*/ 610 w 666"/>
              <a:gd name="T11" fmla="*/ 20 h 24"/>
              <a:gd name="T12" fmla="*/ 610 w 666"/>
              <a:gd name="T13" fmla="*/ 0 h 24"/>
              <a:gd name="T14" fmla="*/ 620 w 666"/>
              <a:gd name="T15" fmla="*/ 24 h 24"/>
              <a:gd name="T16" fmla="*/ 591 w 666"/>
              <a:gd name="T17" fmla="*/ 24 h 24"/>
              <a:gd name="T18" fmla="*/ 577 w 666"/>
              <a:gd name="T19" fmla="*/ 24 h 24"/>
              <a:gd name="T20" fmla="*/ 568 w 666"/>
              <a:gd name="T21" fmla="*/ 1 h 24"/>
              <a:gd name="T22" fmla="*/ 550 w 666"/>
              <a:gd name="T23" fmla="*/ 1 h 24"/>
              <a:gd name="T24" fmla="*/ 564 w 666"/>
              <a:gd name="T25" fmla="*/ 24 h 24"/>
              <a:gd name="T26" fmla="*/ 539 w 666"/>
              <a:gd name="T27" fmla="*/ 17 h 24"/>
              <a:gd name="T28" fmla="*/ 527 w 666"/>
              <a:gd name="T29" fmla="*/ 6 h 24"/>
              <a:gd name="T30" fmla="*/ 507 w 666"/>
              <a:gd name="T31" fmla="*/ 20 h 24"/>
              <a:gd name="T32" fmla="*/ 507 w 666"/>
              <a:gd name="T33" fmla="*/ 4 h 24"/>
              <a:gd name="T34" fmla="*/ 517 w 666"/>
              <a:gd name="T35" fmla="*/ 24 h 24"/>
              <a:gd name="T36" fmla="*/ 482 w 666"/>
              <a:gd name="T37" fmla="*/ 24 h 24"/>
              <a:gd name="T38" fmla="*/ 486 w 666"/>
              <a:gd name="T39" fmla="*/ 4 h 24"/>
              <a:gd name="T40" fmla="*/ 453 w 666"/>
              <a:gd name="T41" fmla="*/ 12 h 24"/>
              <a:gd name="T42" fmla="*/ 457 w 666"/>
              <a:gd name="T43" fmla="*/ 12 h 24"/>
              <a:gd name="T44" fmla="*/ 438 w 666"/>
              <a:gd name="T45" fmla="*/ 24 h 24"/>
              <a:gd name="T46" fmla="*/ 438 w 666"/>
              <a:gd name="T47" fmla="*/ 4 h 24"/>
              <a:gd name="T48" fmla="*/ 438 w 666"/>
              <a:gd name="T49" fmla="*/ 24 h 24"/>
              <a:gd name="T50" fmla="*/ 397 w 666"/>
              <a:gd name="T51" fmla="*/ 1 h 24"/>
              <a:gd name="T52" fmla="*/ 407 w 666"/>
              <a:gd name="T53" fmla="*/ 24 h 24"/>
              <a:gd name="T54" fmla="*/ 375 w 666"/>
              <a:gd name="T55" fmla="*/ 0 h 24"/>
              <a:gd name="T56" fmla="*/ 375 w 666"/>
              <a:gd name="T57" fmla="*/ 20 h 24"/>
              <a:gd name="T58" fmla="*/ 357 w 666"/>
              <a:gd name="T59" fmla="*/ 24 h 24"/>
              <a:gd name="T60" fmla="*/ 329 w 666"/>
              <a:gd name="T61" fmla="*/ 4 h 24"/>
              <a:gd name="T62" fmla="*/ 348 w 666"/>
              <a:gd name="T63" fmla="*/ 4 h 24"/>
              <a:gd name="T64" fmla="*/ 325 w 666"/>
              <a:gd name="T65" fmla="*/ 24 h 24"/>
              <a:gd name="T66" fmla="*/ 311 w 666"/>
              <a:gd name="T67" fmla="*/ 24 h 24"/>
              <a:gd name="T68" fmla="*/ 304 w 666"/>
              <a:gd name="T69" fmla="*/ 16 h 24"/>
              <a:gd name="T70" fmla="*/ 300 w 666"/>
              <a:gd name="T71" fmla="*/ 9 h 24"/>
              <a:gd name="T72" fmla="*/ 268 w 666"/>
              <a:gd name="T73" fmla="*/ 24 h 24"/>
              <a:gd name="T74" fmla="*/ 268 w 666"/>
              <a:gd name="T75" fmla="*/ 20 h 24"/>
              <a:gd name="T76" fmla="*/ 268 w 666"/>
              <a:gd name="T77" fmla="*/ 24 h 24"/>
              <a:gd name="T78" fmla="*/ 234 w 666"/>
              <a:gd name="T79" fmla="*/ 24 h 24"/>
              <a:gd name="T80" fmla="*/ 249 w 666"/>
              <a:gd name="T81" fmla="*/ 12 h 24"/>
              <a:gd name="T82" fmla="*/ 217 w 666"/>
              <a:gd name="T83" fmla="*/ 20 h 24"/>
              <a:gd name="T84" fmla="*/ 217 w 666"/>
              <a:gd name="T85" fmla="*/ 4 h 24"/>
              <a:gd name="T86" fmla="*/ 228 w 666"/>
              <a:gd name="T87" fmla="*/ 24 h 24"/>
              <a:gd name="T88" fmla="*/ 185 w 666"/>
              <a:gd name="T89" fmla="*/ 1 h 24"/>
              <a:gd name="T90" fmla="*/ 165 w 666"/>
              <a:gd name="T91" fmla="*/ 14 h 24"/>
              <a:gd name="T92" fmla="*/ 166 w 666"/>
              <a:gd name="T93" fmla="*/ 1 h 24"/>
              <a:gd name="T94" fmla="*/ 175 w 666"/>
              <a:gd name="T95" fmla="*/ 24 h 24"/>
              <a:gd name="T96" fmla="*/ 137 w 666"/>
              <a:gd name="T97" fmla="*/ 12 h 24"/>
              <a:gd name="T98" fmla="*/ 133 w 666"/>
              <a:gd name="T99" fmla="*/ 12 h 24"/>
              <a:gd name="T100" fmla="*/ 127 w 666"/>
              <a:gd name="T101" fmla="*/ 24 h 24"/>
              <a:gd name="T102" fmla="*/ 111 w 666"/>
              <a:gd name="T103" fmla="*/ 17 h 24"/>
              <a:gd name="T104" fmla="*/ 100 w 666"/>
              <a:gd name="T105" fmla="*/ 6 h 24"/>
              <a:gd name="T106" fmla="*/ 85 w 666"/>
              <a:gd name="T107" fmla="*/ 1 h 24"/>
              <a:gd name="T108" fmla="*/ 70 w 666"/>
              <a:gd name="T109" fmla="*/ 24 h 24"/>
              <a:gd name="T110" fmla="*/ 89 w 666"/>
              <a:gd name="T111" fmla="*/ 24 h 24"/>
              <a:gd name="T112" fmla="*/ 47 w 666"/>
              <a:gd name="T113" fmla="*/ 12 h 24"/>
              <a:gd name="T114" fmla="*/ 43 w 666"/>
              <a:gd name="T115" fmla="*/ 12 h 24"/>
              <a:gd name="T116" fmla="*/ 28 w 666"/>
              <a:gd name="T117" fmla="*/ 14 h 24"/>
              <a:gd name="T118" fmla="*/ 38 w 666"/>
              <a:gd name="T119" fmla="*/ 4 h 24"/>
              <a:gd name="T120" fmla="*/ 19 w 666"/>
              <a:gd name="T121" fmla="*/ 4 h 24"/>
              <a:gd name="T122" fmla="*/ 8 w 666"/>
              <a:gd name="T12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6" h="24">
                <a:moveTo>
                  <a:pt x="666" y="24"/>
                </a:moveTo>
                <a:cubicBezTo>
                  <a:pt x="666" y="1"/>
                  <a:pt x="666" y="1"/>
                  <a:pt x="666" y="1"/>
                </a:cubicBezTo>
                <a:cubicBezTo>
                  <a:pt x="663" y="1"/>
                  <a:pt x="663" y="1"/>
                  <a:pt x="663" y="1"/>
                </a:cubicBezTo>
                <a:cubicBezTo>
                  <a:pt x="663" y="17"/>
                  <a:pt x="663" y="17"/>
                  <a:pt x="663" y="17"/>
                </a:cubicBezTo>
                <a:cubicBezTo>
                  <a:pt x="652" y="1"/>
                  <a:pt x="652" y="1"/>
                  <a:pt x="652" y="1"/>
                </a:cubicBezTo>
                <a:cubicBezTo>
                  <a:pt x="647" y="1"/>
                  <a:pt x="647" y="1"/>
                  <a:pt x="647" y="1"/>
                </a:cubicBezTo>
                <a:cubicBezTo>
                  <a:pt x="647" y="24"/>
                  <a:pt x="647" y="24"/>
                  <a:pt x="647" y="24"/>
                </a:cubicBezTo>
                <a:cubicBezTo>
                  <a:pt x="651" y="24"/>
                  <a:pt x="651" y="24"/>
                  <a:pt x="651" y="24"/>
                </a:cubicBezTo>
                <a:cubicBezTo>
                  <a:pt x="651" y="6"/>
                  <a:pt x="651" y="6"/>
                  <a:pt x="651" y="6"/>
                </a:cubicBezTo>
                <a:cubicBezTo>
                  <a:pt x="662" y="24"/>
                  <a:pt x="662" y="24"/>
                  <a:pt x="662" y="24"/>
                </a:cubicBezTo>
                <a:lnTo>
                  <a:pt x="666" y="24"/>
                </a:lnTo>
                <a:close/>
                <a:moveTo>
                  <a:pt x="641" y="24"/>
                </a:moveTo>
                <a:cubicBezTo>
                  <a:pt x="641" y="20"/>
                  <a:pt x="641" y="20"/>
                  <a:pt x="641" y="20"/>
                </a:cubicBezTo>
                <a:cubicBezTo>
                  <a:pt x="631" y="20"/>
                  <a:pt x="631" y="20"/>
                  <a:pt x="631" y="20"/>
                </a:cubicBezTo>
                <a:cubicBezTo>
                  <a:pt x="631" y="14"/>
                  <a:pt x="631" y="14"/>
                  <a:pt x="631" y="14"/>
                </a:cubicBezTo>
                <a:cubicBezTo>
                  <a:pt x="640" y="14"/>
                  <a:pt x="640" y="14"/>
                  <a:pt x="640" y="14"/>
                </a:cubicBezTo>
                <a:cubicBezTo>
                  <a:pt x="640" y="10"/>
                  <a:pt x="640" y="10"/>
                  <a:pt x="640" y="10"/>
                </a:cubicBezTo>
                <a:cubicBezTo>
                  <a:pt x="631" y="10"/>
                  <a:pt x="631" y="10"/>
                  <a:pt x="631" y="10"/>
                </a:cubicBezTo>
                <a:cubicBezTo>
                  <a:pt x="631" y="4"/>
                  <a:pt x="631" y="4"/>
                  <a:pt x="631" y="4"/>
                </a:cubicBezTo>
                <a:cubicBezTo>
                  <a:pt x="641" y="4"/>
                  <a:pt x="641" y="4"/>
                  <a:pt x="641" y="4"/>
                </a:cubicBezTo>
                <a:cubicBezTo>
                  <a:pt x="641" y="1"/>
                  <a:pt x="641" y="1"/>
                  <a:pt x="641" y="1"/>
                </a:cubicBezTo>
                <a:cubicBezTo>
                  <a:pt x="627" y="1"/>
                  <a:pt x="627" y="1"/>
                  <a:pt x="627" y="1"/>
                </a:cubicBezTo>
                <a:cubicBezTo>
                  <a:pt x="627" y="24"/>
                  <a:pt x="627" y="24"/>
                  <a:pt x="627" y="24"/>
                </a:cubicBezTo>
                <a:lnTo>
                  <a:pt x="641" y="24"/>
                </a:lnTo>
                <a:close/>
                <a:moveTo>
                  <a:pt x="620" y="24"/>
                </a:moveTo>
                <a:cubicBezTo>
                  <a:pt x="620" y="12"/>
                  <a:pt x="620" y="12"/>
                  <a:pt x="620" y="12"/>
                </a:cubicBezTo>
                <a:cubicBezTo>
                  <a:pt x="609" y="12"/>
                  <a:pt x="609" y="12"/>
                  <a:pt x="609" y="12"/>
                </a:cubicBezTo>
                <a:cubicBezTo>
                  <a:pt x="609" y="15"/>
                  <a:pt x="609" y="15"/>
                  <a:pt x="609" y="15"/>
                </a:cubicBezTo>
                <a:cubicBezTo>
                  <a:pt x="616" y="15"/>
                  <a:pt x="616" y="15"/>
                  <a:pt x="616" y="15"/>
                </a:cubicBezTo>
                <a:cubicBezTo>
                  <a:pt x="616" y="17"/>
                  <a:pt x="614" y="20"/>
                  <a:pt x="610" y="20"/>
                </a:cubicBezTo>
                <a:cubicBezTo>
                  <a:pt x="606" y="20"/>
                  <a:pt x="602" y="18"/>
                  <a:pt x="602" y="12"/>
                </a:cubicBezTo>
                <a:cubicBezTo>
                  <a:pt x="602" y="7"/>
                  <a:pt x="606" y="4"/>
                  <a:pt x="610" y="4"/>
                </a:cubicBezTo>
                <a:cubicBezTo>
                  <a:pt x="613" y="4"/>
                  <a:pt x="616" y="6"/>
                  <a:pt x="616" y="9"/>
                </a:cubicBezTo>
                <a:cubicBezTo>
                  <a:pt x="620" y="7"/>
                  <a:pt x="620" y="7"/>
                  <a:pt x="620" y="7"/>
                </a:cubicBezTo>
                <a:cubicBezTo>
                  <a:pt x="619" y="4"/>
                  <a:pt x="615" y="0"/>
                  <a:pt x="610" y="0"/>
                </a:cubicBezTo>
                <a:cubicBezTo>
                  <a:pt x="604" y="0"/>
                  <a:pt x="598" y="5"/>
                  <a:pt x="598" y="12"/>
                </a:cubicBezTo>
                <a:cubicBezTo>
                  <a:pt x="598" y="20"/>
                  <a:pt x="604" y="24"/>
                  <a:pt x="609" y="24"/>
                </a:cubicBezTo>
                <a:cubicBezTo>
                  <a:pt x="613" y="24"/>
                  <a:pt x="615" y="22"/>
                  <a:pt x="616" y="21"/>
                </a:cubicBezTo>
                <a:cubicBezTo>
                  <a:pt x="617" y="24"/>
                  <a:pt x="617" y="24"/>
                  <a:pt x="617" y="24"/>
                </a:cubicBezTo>
                <a:lnTo>
                  <a:pt x="620" y="24"/>
                </a:lnTo>
                <a:close/>
                <a:moveTo>
                  <a:pt x="584" y="5"/>
                </a:moveTo>
                <a:cubicBezTo>
                  <a:pt x="588" y="14"/>
                  <a:pt x="588" y="14"/>
                  <a:pt x="588" y="14"/>
                </a:cubicBezTo>
                <a:cubicBezTo>
                  <a:pt x="581" y="14"/>
                  <a:pt x="581" y="14"/>
                  <a:pt x="581" y="14"/>
                </a:cubicBezTo>
                <a:lnTo>
                  <a:pt x="584" y="5"/>
                </a:lnTo>
                <a:close/>
                <a:moveTo>
                  <a:pt x="591" y="24"/>
                </a:moveTo>
                <a:cubicBezTo>
                  <a:pt x="595" y="24"/>
                  <a:pt x="595" y="24"/>
                  <a:pt x="595" y="24"/>
                </a:cubicBezTo>
                <a:cubicBezTo>
                  <a:pt x="587" y="1"/>
                  <a:pt x="587" y="1"/>
                  <a:pt x="587" y="1"/>
                </a:cubicBezTo>
                <a:cubicBezTo>
                  <a:pt x="582" y="1"/>
                  <a:pt x="582" y="1"/>
                  <a:pt x="582" y="1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7" y="24"/>
                  <a:pt x="577" y="24"/>
                  <a:pt x="577" y="24"/>
                </a:cubicBezTo>
                <a:cubicBezTo>
                  <a:pt x="580" y="18"/>
                  <a:pt x="580" y="18"/>
                  <a:pt x="580" y="18"/>
                </a:cubicBezTo>
                <a:cubicBezTo>
                  <a:pt x="589" y="18"/>
                  <a:pt x="589" y="18"/>
                  <a:pt x="589" y="18"/>
                </a:cubicBezTo>
                <a:lnTo>
                  <a:pt x="591" y="24"/>
                </a:lnTo>
                <a:close/>
                <a:moveTo>
                  <a:pt x="568" y="24"/>
                </a:moveTo>
                <a:cubicBezTo>
                  <a:pt x="568" y="1"/>
                  <a:pt x="568" y="1"/>
                  <a:pt x="568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10"/>
                  <a:pt x="564" y="10"/>
                  <a:pt x="564" y="10"/>
                </a:cubicBezTo>
                <a:cubicBezTo>
                  <a:pt x="554" y="10"/>
                  <a:pt x="554" y="10"/>
                  <a:pt x="554" y="10"/>
                </a:cubicBezTo>
                <a:cubicBezTo>
                  <a:pt x="554" y="1"/>
                  <a:pt x="554" y="1"/>
                  <a:pt x="554" y="1"/>
                </a:cubicBezTo>
                <a:cubicBezTo>
                  <a:pt x="550" y="1"/>
                  <a:pt x="550" y="1"/>
                  <a:pt x="550" y="1"/>
                </a:cubicBezTo>
                <a:cubicBezTo>
                  <a:pt x="550" y="24"/>
                  <a:pt x="550" y="24"/>
                  <a:pt x="550" y="24"/>
                </a:cubicBezTo>
                <a:cubicBezTo>
                  <a:pt x="554" y="24"/>
                  <a:pt x="554" y="24"/>
                  <a:pt x="554" y="24"/>
                </a:cubicBezTo>
                <a:cubicBezTo>
                  <a:pt x="554" y="14"/>
                  <a:pt x="554" y="14"/>
                  <a:pt x="554" y="14"/>
                </a:cubicBezTo>
                <a:cubicBezTo>
                  <a:pt x="564" y="14"/>
                  <a:pt x="564" y="14"/>
                  <a:pt x="564" y="14"/>
                </a:cubicBezTo>
                <a:cubicBezTo>
                  <a:pt x="564" y="24"/>
                  <a:pt x="564" y="24"/>
                  <a:pt x="564" y="24"/>
                </a:cubicBezTo>
                <a:lnTo>
                  <a:pt x="568" y="24"/>
                </a:lnTo>
                <a:close/>
                <a:moveTo>
                  <a:pt x="543" y="24"/>
                </a:moveTo>
                <a:cubicBezTo>
                  <a:pt x="543" y="1"/>
                  <a:pt x="543" y="1"/>
                  <a:pt x="543" y="1"/>
                </a:cubicBezTo>
                <a:cubicBezTo>
                  <a:pt x="539" y="1"/>
                  <a:pt x="539" y="1"/>
                  <a:pt x="539" y="1"/>
                </a:cubicBezTo>
                <a:cubicBezTo>
                  <a:pt x="539" y="17"/>
                  <a:pt x="539" y="17"/>
                  <a:pt x="539" y="17"/>
                </a:cubicBezTo>
                <a:cubicBezTo>
                  <a:pt x="528" y="1"/>
                  <a:pt x="528" y="1"/>
                  <a:pt x="528" y="1"/>
                </a:cubicBezTo>
                <a:cubicBezTo>
                  <a:pt x="523" y="1"/>
                  <a:pt x="523" y="1"/>
                  <a:pt x="523" y="1"/>
                </a:cubicBezTo>
                <a:cubicBezTo>
                  <a:pt x="523" y="24"/>
                  <a:pt x="523" y="24"/>
                  <a:pt x="523" y="24"/>
                </a:cubicBezTo>
                <a:cubicBezTo>
                  <a:pt x="527" y="24"/>
                  <a:pt x="527" y="24"/>
                  <a:pt x="527" y="24"/>
                </a:cubicBezTo>
                <a:cubicBezTo>
                  <a:pt x="527" y="6"/>
                  <a:pt x="527" y="6"/>
                  <a:pt x="527" y="6"/>
                </a:cubicBezTo>
                <a:cubicBezTo>
                  <a:pt x="539" y="24"/>
                  <a:pt x="539" y="24"/>
                  <a:pt x="539" y="24"/>
                </a:cubicBezTo>
                <a:lnTo>
                  <a:pt x="543" y="24"/>
                </a:lnTo>
                <a:close/>
                <a:moveTo>
                  <a:pt x="517" y="24"/>
                </a:moveTo>
                <a:cubicBezTo>
                  <a:pt x="517" y="20"/>
                  <a:pt x="517" y="20"/>
                  <a:pt x="517" y="20"/>
                </a:cubicBezTo>
                <a:cubicBezTo>
                  <a:pt x="507" y="20"/>
                  <a:pt x="507" y="20"/>
                  <a:pt x="507" y="20"/>
                </a:cubicBezTo>
                <a:cubicBezTo>
                  <a:pt x="507" y="14"/>
                  <a:pt x="507" y="14"/>
                  <a:pt x="507" y="14"/>
                </a:cubicBezTo>
                <a:cubicBezTo>
                  <a:pt x="516" y="14"/>
                  <a:pt x="516" y="14"/>
                  <a:pt x="516" y="14"/>
                </a:cubicBezTo>
                <a:cubicBezTo>
                  <a:pt x="516" y="10"/>
                  <a:pt x="516" y="10"/>
                  <a:pt x="516" y="10"/>
                </a:cubicBezTo>
                <a:cubicBezTo>
                  <a:pt x="507" y="10"/>
                  <a:pt x="507" y="10"/>
                  <a:pt x="507" y="10"/>
                </a:cubicBezTo>
                <a:cubicBezTo>
                  <a:pt x="507" y="4"/>
                  <a:pt x="507" y="4"/>
                  <a:pt x="507" y="4"/>
                </a:cubicBezTo>
                <a:cubicBezTo>
                  <a:pt x="517" y="4"/>
                  <a:pt x="517" y="4"/>
                  <a:pt x="517" y="4"/>
                </a:cubicBezTo>
                <a:cubicBezTo>
                  <a:pt x="517" y="1"/>
                  <a:pt x="517" y="1"/>
                  <a:pt x="517" y="1"/>
                </a:cubicBezTo>
                <a:cubicBezTo>
                  <a:pt x="503" y="1"/>
                  <a:pt x="503" y="1"/>
                  <a:pt x="503" y="1"/>
                </a:cubicBezTo>
                <a:cubicBezTo>
                  <a:pt x="503" y="24"/>
                  <a:pt x="503" y="24"/>
                  <a:pt x="503" y="24"/>
                </a:cubicBezTo>
                <a:lnTo>
                  <a:pt x="517" y="24"/>
                </a:lnTo>
                <a:close/>
                <a:moveTo>
                  <a:pt x="490" y="15"/>
                </a:moveTo>
                <a:cubicBezTo>
                  <a:pt x="495" y="15"/>
                  <a:pt x="498" y="12"/>
                  <a:pt x="498" y="8"/>
                </a:cubicBezTo>
                <a:cubicBezTo>
                  <a:pt x="498" y="4"/>
                  <a:pt x="495" y="1"/>
                  <a:pt x="490" y="1"/>
                </a:cubicBezTo>
                <a:cubicBezTo>
                  <a:pt x="482" y="1"/>
                  <a:pt x="482" y="1"/>
                  <a:pt x="482" y="1"/>
                </a:cubicBezTo>
                <a:cubicBezTo>
                  <a:pt x="482" y="24"/>
                  <a:pt x="482" y="24"/>
                  <a:pt x="482" y="24"/>
                </a:cubicBezTo>
                <a:cubicBezTo>
                  <a:pt x="486" y="24"/>
                  <a:pt x="486" y="24"/>
                  <a:pt x="486" y="24"/>
                </a:cubicBezTo>
                <a:cubicBezTo>
                  <a:pt x="486" y="15"/>
                  <a:pt x="486" y="15"/>
                  <a:pt x="486" y="15"/>
                </a:cubicBezTo>
                <a:lnTo>
                  <a:pt x="490" y="15"/>
                </a:lnTo>
                <a:close/>
                <a:moveTo>
                  <a:pt x="486" y="11"/>
                </a:moveTo>
                <a:cubicBezTo>
                  <a:pt x="486" y="4"/>
                  <a:pt x="486" y="4"/>
                  <a:pt x="486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92" y="4"/>
                  <a:pt x="494" y="6"/>
                  <a:pt x="494" y="8"/>
                </a:cubicBezTo>
                <a:cubicBezTo>
                  <a:pt x="494" y="10"/>
                  <a:pt x="492" y="11"/>
                  <a:pt x="490" y="11"/>
                </a:cubicBezTo>
                <a:lnTo>
                  <a:pt x="486" y="11"/>
                </a:lnTo>
                <a:close/>
                <a:moveTo>
                  <a:pt x="453" y="12"/>
                </a:moveTo>
                <a:cubicBezTo>
                  <a:pt x="453" y="20"/>
                  <a:pt x="458" y="24"/>
                  <a:pt x="464" y="24"/>
                </a:cubicBezTo>
                <a:cubicBezTo>
                  <a:pt x="470" y="24"/>
                  <a:pt x="476" y="20"/>
                  <a:pt x="476" y="12"/>
                </a:cubicBezTo>
                <a:cubicBezTo>
                  <a:pt x="476" y="5"/>
                  <a:pt x="470" y="0"/>
                  <a:pt x="464" y="0"/>
                </a:cubicBezTo>
                <a:cubicBezTo>
                  <a:pt x="458" y="0"/>
                  <a:pt x="453" y="5"/>
                  <a:pt x="453" y="12"/>
                </a:cubicBezTo>
                <a:moveTo>
                  <a:pt x="457" y="12"/>
                </a:moveTo>
                <a:cubicBezTo>
                  <a:pt x="457" y="7"/>
                  <a:pt x="460" y="4"/>
                  <a:pt x="464" y="4"/>
                </a:cubicBezTo>
                <a:cubicBezTo>
                  <a:pt x="468" y="4"/>
                  <a:pt x="472" y="7"/>
                  <a:pt x="472" y="12"/>
                </a:cubicBezTo>
                <a:cubicBezTo>
                  <a:pt x="472" y="18"/>
                  <a:pt x="468" y="20"/>
                  <a:pt x="464" y="20"/>
                </a:cubicBezTo>
                <a:cubicBezTo>
                  <a:pt x="460" y="20"/>
                  <a:pt x="457" y="18"/>
                  <a:pt x="457" y="12"/>
                </a:cubicBezTo>
                <a:moveTo>
                  <a:pt x="438" y="24"/>
                </a:moveTo>
                <a:cubicBezTo>
                  <a:pt x="444" y="24"/>
                  <a:pt x="447" y="20"/>
                  <a:pt x="448" y="16"/>
                </a:cubicBezTo>
                <a:cubicBezTo>
                  <a:pt x="445" y="15"/>
                  <a:pt x="445" y="15"/>
                  <a:pt x="445" y="15"/>
                </a:cubicBezTo>
                <a:cubicBezTo>
                  <a:pt x="444" y="18"/>
                  <a:pt x="442" y="20"/>
                  <a:pt x="438" y="20"/>
                </a:cubicBezTo>
                <a:cubicBezTo>
                  <a:pt x="434" y="20"/>
                  <a:pt x="430" y="18"/>
                  <a:pt x="430" y="12"/>
                </a:cubicBezTo>
                <a:cubicBezTo>
                  <a:pt x="430" y="7"/>
                  <a:pt x="434" y="4"/>
                  <a:pt x="438" y="4"/>
                </a:cubicBezTo>
                <a:cubicBezTo>
                  <a:pt x="442" y="4"/>
                  <a:pt x="444" y="6"/>
                  <a:pt x="444" y="9"/>
                </a:cubicBezTo>
                <a:cubicBezTo>
                  <a:pt x="448" y="8"/>
                  <a:pt x="448" y="8"/>
                  <a:pt x="448" y="8"/>
                </a:cubicBezTo>
                <a:cubicBezTo>
                  <a:pt x="447" y="4"/>
                  <a:pt x="444" y="0"/>
                  <a:pt x="438" y="0"/>
                </a:cubicBezTo>
                <a:cubicBezTo>
                  <a:pt x="432" y="0"/>
                  <a:pt x="426" y="5"/>
                  <a:pt x="426" y="12"/>
                </a:cubicBezTo>
                <a:cubicBezTo>
                  <a:pt x="426" y="20"/>
                  <a:pt x="432" y="24"/>
                  <a:pt x="438" y="24"/>
                </a:cubicBezTo>
                <a:moveTo>
                  <a:pt x="411" y="24"/>
                </a:moveTo>
                <a:cubicBezTo>
                  <a:pt x="411" y="1"/>
                  <a:pt x="411" y="1"/>
                  <a:pt x="411" y="1"/>
                </a:cubicBezTo>
                <a:cubicBezTo>
                  <a:pt x="407" y="1"/>
                  <a:pt x="407" y="1"/>
                  <a:pt x="407" y="1"/>
                </a:cubicBezTo>
                <a:cubicBezTo>
                  <a:pt x="407" y="17"/>
                  <a:pt x="407" y="17"/>
                  <a:pt x="407" y="17"/>
                </a:cubicBezTo>
                <a:cubicBezTo>
                  <a:pt x="397" y="1"/>
                  <a:pt x="397" y="1"/>
                  <a:pt x="397" y="1"/>
                </a:cubicBezTo>
                <a:cubicBezTo>
                  <a:pt x="392" y="1"/>
                  <a:pt x="392" y="1"/>
                  <a:pt x="392" y="1"/>
                </a:cubicBezTo>
                <a:cubicBezTo>
                  <a:pt x="392" y="24"/>
                  <a:pt x="392" y="24"/>
                  <a:pt x="392" y="24"/>
                </a:cubicBezTo>
                <a:cubicBezTo>
                  <a:pt x="396" y="24"/>
                  <a:pt x="396" y="24"/>
                  <a:pt x="396" y="24"/>
                </a:cubicBezTo>
                <a:cubicBezTo>
                  <a:pt x="396" y="6"/>
                  <a:pt x="396" y="6"/>
                  <a:pt x="396" y="6"/>
                </a:cubicBezTo>
                <a:cubicBezTo>
                  <a:pt x="407" y="24"/>
                  <a:pt x="407" y="24"/>
                  <a:pt x="407" y="24"/>
                </a:cubicBezTo>
                <a:lnTo>
                  <a:pt x="411" y="24"/>
                </a:lnTo>
                <a:close/>
                <a:moveTo>
                  <a:pt x="363" y="12"/>
                </a:moveTo>
                <a:cubicBezTo>
                  <a:pt x="363" y="20"/>
                  <a:pt x="369" y="24"/>
                  <a:pt x="375" y="24"/>
                </a:cubicBezTo>
                <a:cubicBezTo>
                  <a:pt x="380" y="24"/>
                  <a:pt x="386" y="20"/>
                  <a:pt x="386" y="12"/>
                </a:cubicBezTo>
                <a:cubicBezTo>
                  <a:pt x="386" y="5"/>
                  <a:pt x="380" y="0"/>
                  <a:pt x="375" y="0"/>
                </a:cubicBezTo>
                <a:cubicBezTo>
                  <a:pt x="369" y="0"/>
                  <a:pt x="363" y="5"/>
                  <a:pt x="363" y="12"/>
                </a:cubicBezTo>
                <a:moveTo>
                  <a:pt x="367" y="12"/>
                </a:moveTo>
                <a:cubicBezTo>
                  <a:pt x="367" y="7"/>
                  <a:pt x="371" y="4"/>
                  <a:pt x="375" y="4"/>
                </a:cubicBezTo>
                <a:cubicBezTo>
                  <a:pt x="378" y="4"/>
                  <a:pt x="382" y="7"/>
                  <a:pt x="382" y="12"/>
                </a:cubicBezTo>
                <a:cubicBezTo>
                  <a:pt x="382" y="18"/>
                  <a:pt x="378" y="20"/>
                  <a:pt x="375" y="20"/>
                </a:cubicBezTo>
                <a:cubicBezTo>
                  <a:pt x="371" y="20"/>
                  <a:pt x="367" y="18"/>
                  <a:pt x="367" y="12"/>
                </a:cubicBezTo>
                <a:moveTo>
                  <a:pt x="357" y="1"/>
                </a:moveTo>
                <a:cubicBezTo>
                  <a:pt x="353" y="1"/>
                  <a:pt x="353" y="1"/>
                  <a:pt x="353" y="1"/>
                </a:cubicBezTo>
                <a:cubicBezTo>
                  <a:pt x="353" y="24"/>
                  <a:pt x="353" y="24"/>
                  <a:pt x="353" y="24"/>
                </a:cubicBezTo>
                <a:cubicBezTo>
                  <a:pt x="357" y="24"/>
                  <a:pt x="357" y="24"/>
                  <a:pt x="357" y="24"/>
                </a:cubicBezTo>
                <a:lnTo>
                  <a:pt x="357" y="1"/>
                </a:lnTo>
                <a:close/>
                <a:moveTo>
                  <a:pt x="348" y="4"/>
                </a:moveTo>
                <a:cubicBezTo>
                  <a:pt x="348" y="1"/>
                  <a:pt x="348" y="1"/>
                  <a:pt x="348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9" y="4"/>
                  <a:pt x="329" y="4"/>
                  <a:pt x="329" y="4"/>
                </a:cubicBezTo>
                <a:cubicBezTo>
                  <a:pt x="337" y="4"/>
                  <a:pt x="337" y="4"/>
                  <a:pt x="337" y="4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41" y="24"/>
                  <a:pt x="341" y="24"/>
                  <a:pt x="341" y="24"/>
                </a:cubicBezTo>
                <a:cubicBezTo>
                  <a:pt x="341" y="4"/>
                  <a:pt x="341" y="4"/>
                  <a:pt x="341" y="4"/>
                </a:cubicBezTo>
                <a:lnTo>
                  <a:pt x="348" y="4"/>
                </a:lnTo>
                <a:close/>
                <a:moveTo>
                  <a:pt x="318" y="5"/>
                </a:moveTo>
                <a:cubicBezTo>
                  <a:pt x="321" y="14"/>
                  <a:pt x="321" y="14"/>
                  <a:pt x="321" y="14"/>
                </a:cubicBezTo>
                <a:cubicBezTo>
                  <a:pt x="314" y="14"/>
                  <a:pt x="314" y="14"/>
                  <a:pt x="314" y="14"/>
                </a:cubicBezTo>
                <a:lnTo>
                  <a:pt x="318" y="5"/>
                </a:lnTo>
                <a:close/>
                <a:moveTo>
                  <a:pt x="325" y="24"/>
                </a:moveTo>
                <a:cubicBezTo>
                  <a:pt x="329" y="24"/>
                  <a:pt x="329" y="24"/>
                  <a:pt x="329" y="24"/>
                </a:cubicBezTo>
                <a:cubicBezTo>
                  <a:pt x="320" y="1"/>
                  <a:pt x="320" y="1"/>
                  <a:pt x="320" y="1"/>
                </a:cubicBezTo>
                <a:cubicBezTo>
                  <a:pt x="316" y="1"/>
                  <a:pt x="316" y="1"/>
                  <a:pt x="316" y="1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311" y="24"/>
                  <a:pt x="311" y="24"/>
                  <a:pt x="311" y="24"/>
                </a:cubicBezTo>
                <a:cubicBezTo>
                  <a:pt x="313" y="18"/>
                  <a:pt x="313" y="18"/>
                  <a:pt x="313" y="18"/>
                </a:cubicBezTo>
                <a:cubicBezTo>
                  <a:pt x="323" y="18"/>
                  <a:pt x="323" y="18"/>
                  <a:pt x="323" y="18"/>
                </a:cubicBezTo>
                <a:lnTo>
                  <a:pt x="325" y="24"/>
                </a:lnTo>
                <a:close/>
                <a:moveTo>
                  <a:pt x="294" y="24"/>
                </a:moveTo>
                <a:cubicBezTo>
                  <a:pt x="299" y="24"/>
                  <a:pt x="303" y="20"/>
                  <a:pt x="304" y="16"/>
                </a:cubicBezTo>
                <a:cubicBezTo>
                  <a:pt x="300" y="15"/>
                  <a:pt x="300" y="15"/>
                  <a:pt x="300" y="15"/>
                </a:cubicBezTo>
                <a:cubicBezTo>
                  <a:pt x="300" y="18"/>
                  <a:pt x="297" y="20"/>
                  <a:pt x="294" y="20"/>
                </a:cubicBezTo>
                <a:cubicBezTo>
                  <a:pt x="290" y="20"/>
                  <a:pt x="286" y="18"/>
                  <a:pt x="286" y="12"/>
                </a:cubicBezTo>
                <a:cubicBezTo>
                  <a:pt x="286" y="7"/>
                  <a:pt x="290" y="4"/>
                  <a:pt x="293" y="4"/>
                </a:cubicBezTo>
                <a:cubicBezTo>
                  <a:pt x="297" y="4"/>
                  <a:pt x="299" y="6"/>
                  <a:pt x="300" y="9"/>
                </a:cubicBezTo>
                <a:cubicBezTo>
                  <a:pt x="304" y="8"/>
                  <a:pt x="304" y="8"/>
                  <a:pt x="304" y="8"/>
                </a:cubicBezTo>
                <a:cubicBezTo>
                  <a:pt x="303" y="4"/>
                  <a:pt x="299" y="0"/>
                  <a:pt x="293" y="0"/>
                </a:cubicBezTo>
                <a:cubicBezTo>
                  <a:pt x="288" y="0"/>
                  <a:pt x="282" y="5"/>
                  <a:pt x="282" y="12"/>
                </a:cubicBezTo>
                <a:cubicBezTo>
                  <a:pt x="282" y="20"/>
                  <a:pt x="287" y="24"/>
                  <a:pt x="294" y="24"/>
                </a:cubicBezTo>
                <a:moveTo>
                  <a:pt x="268" y="24"/>
                </a:moveTo>
                <a:cubicBezTo>
                  <a:pt x="272" y="24"/>
                  <a:pt x="276" y="21"/>
                  <a:pt x="276" y="16"/>
                </a:cubicBezTo>
                <a:cubicBezTo>
                  <a:pt x="276" y="1"/>
                  <a:pt x="276" y="1"/>
                  <a:pt x="276" y="1"/>
                </a:cubicBezTo>
                <a:cubicBezTo>
                  <a:pt x="272" y="1"/>
                  <a:pt x="272" y="1"/>
                  <a:pt x="272" y="1"/>
                </a:cubicBezTo>
                <a:cubicBezTo>
                  <a:pt x="272" y="15"/>
                  <a:pt x="272" y="15"/>
                  <a:pt x="272" y="15"/>
                </a:cubicBezTo>
                <a:cubicBezTo>
                  <a:pt x="272" y="19"/>
                  <a:pt x="271" y="20"/>
                  <a:pt x="268" y="20"/>
                </a:cubicBezTo>
                <a:cubicBezTo>
                  <a:pt x="265" y="20"/>
                  <a:pt x="263" y="19"/>
                  <a:pt x="263" y="15"/>
                </a:cubicBezTo>
                <a:cubicBezTo>
                  <a:pt x="263" y="1"/>
                  <a:pt x="263" y="1"/>
                  <a:pt x="263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6"/>
                  <a:pt x="259" y="16"/>
                  <a:pt x="259" y="16"/>
                </a:cubicBezTo>
                <a:cubicBezTo>
                  <a:pt x="259" y="21"/>
                  <a:pt x="263" y="24"/>
                  <a:pt x="268" y="24"/>
                </a:cubicBezTo>
                <a:moveTo>
                  <a:pt x="242" y="24"/>
                </a:moveTo>
                <a:cubicBezTo>
                  <a:pt x="248" y="24"/>
                  <a:pt x="253" y="19"/>
                  <a:pt x="253" y="12"/>
                </a:cubicBezTo>
                <a:cubicBezTo>
                  <a:pt x="253" y="5"/>
                  <a:pt x="248" y="1"/>
                  <a:pt x="242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24"/>
                  <a:pt x="234" y="24"/>
                  <a:pt x="234" y="24"/>
                </a:cubicBezTo>
                <a:lnTo>
                  <a:pt x="242" y="24"/>
                </a:lnTo>
                <a:close/>
                <a:moveTo>
                  <a:pt x="238" y="20"/>
                </a:moveTo>
                <a:cubicBezTo>
                  <a:pt x="238" y="4"/>
                  <a:pt x="238" y="4"/>
                  <a:pt x="238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6" y="4"/>
                  <a:pt x="249" y="7"/>
                  <a:pt x="249" y="12"/>
                </a:cubicBezTo>
                <a:cubicBezTo>
                  <a:pt x="249" y="17"/>
                  <a:pt x="246" y="20"/>
                  <a:pt x="242" y="20"/>
                </a:cubicBezTo>
                <a:lnTo>
                  <a:pt x="238" y="20"/>
                </a:lnTo>
                <a:close/>
                <a:moveTo>
                  <a:pt x="228" y="24"/>
                </a:moveTo>
                <a:cubicBezTo>
                  <a:pt x="228" y="20"/>
                  <a:pt x="228" y="20"/>
                  <a:pt x="228" y="20"/>
                </a:cubicBezTo>
                <a:cubicBezTo>
                  <a:pt x="217" y="20"/>
                  <a:pt x="217" y="20"/>
                  <a:pt x="217" y="20"/>
                </a:cubicBezTo>
                <a:cubicBezTo>
                  <a:pt x="217" y="14"/>
                  <a:pt x="217" y="14"/>
                  <a:pt x="217" y="14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7" y="10"/>
                  <a:pt x="227" y="10"/>
                  <a:pt x="227" y="10"/>
                </a:cubicBezTo>
                <a:cubicBezTo>
                  <a:pt x="217" y="10"/>
                  <a:pt x="217" y="10"/>
                  <a:pt x="217" y="10"/>
                </a:cubicBezTo>
                <a:cubicBezTo>
                  <a:pt x="217" y="4"/>
                  <a:pt x="217" y="4"/>
                  <a:pt x="217" y="4"/>
                </a:cubicBezTo>
                <a:cubicBezTo>
                  <a:pt x="228" y="4"/>
                  <a:pt x="228" y="4"/>
                  <a:pt x="228" y="4"/>
                </a:cubicBezTo>
                <a:cubicBezTo>
                  <a:pt x="228" y="1"/>
                  <a:pt x="228" y="1"/>
                  <a:pt x="228" y="1"/>
                </a:cubicBezTo>
                <a:cubicBezTo>
                  <a:pt x="214" y="1"/>
                  <a:pt x="214" y="1"/>
                  <a:pt x="214" y="1"/>
                </a:cubicBezTo>
                <a:cubicBezTo>
                  <a:pt x="214" y="24"/>
                  <a:pt x="214" y="24"/>
                  <a:pt x="214" y="24"/>
                </a:cubicBezTo>
                <a:lnTo>
                  <a:pt x="228" y="24"/>
                </a:lnTo>
                <a:close/>
                <a:moveTo>
                  <a:pt x="199" y="24"/>
                </a:moveTo>
                <a:cubicBezTo>
                  <a:pt x="199" y="20"/>
                  <a:pt x="199" y="20"/>
                  <a:pt x="199" y="20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1"/>
                  <a:pt x="189" y="1"/>
                  <a:pt x="189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24"/>
                  <a:pt x="185" y="24"/>
                  <a:pt x="185" y="24"/>
                </a:cubicBezTo>
                <a:lnTo>
                  <a:pt x="199" y="24"/>
                </a:lnTo>
                <a:close/>
                <a:moveTo>
                  <a:pt x="169" y="5"/>
                </a:moveTo>
                <a:cubicBezTo>
                  <a:pt x="172" y="14"/>
                  <a:pt x="172" y="14"/>
                  <a:pt x="172" y="14"/>
                </a:cubicBezTo>
                <a:cubicBezTo>
                  <a:pt x="165" y="14"/>
                  <a:pt x="165" y="14"/>
                  <a:pt x="165" y="14"/>
                </a:cubicBezTo>
                <a:lnTo>
                  <a:pt x="169" y="5"/>
                </a:lnTo>
                <a:close/>
                <a:moveTo>
                  <a:pt x="175" y="24"/>
                </a:moveTo>
                <a:cubicBezTo>
                  <a:pt x="180" y="24"/>
                  <a:pt x="180" y="24"/>
                  <a:pt x="180" y="24"/>
                </a:cubicBezTo>
                <a:cubicBezTo>
                  <a:pt x="171" y="1"/>
                  <a:pt x="171" y="1"/>
                  <a:pt x="171" y="1"/>
                </a:cubicBezTo>
                <a:cubicBezTo>
                  <a:pt x="166" y="1"/>
                  <a:pt x="166" y="1"/>
                  <a:pt x="166" y="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62" y="24"/>
                  <a:pt x="162" y="24"/>
                  <a:pt x="162" y="24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73" y="18"/>
                  <a:pt x="173" y="18"/>
                  <a:pt x="173" y="18"/>
                </a:cubicBezTo>
                <a:lnTo>
                  <a:pt x="175" y="24"/>
                </a:lnTo>
                <a:close/>
                <a:moveTo>
                  <a:pt x="144" y="24"/>
                </a:moveTo>
                <a:cubicBezTo>
                  <a:pt x="150" y="24"/>
                  <a:pt x="153" y="20"/>
                  <a:pt x="155" y="16"/>
                </a:cubicBezTo>
                <a:cubicBezTo>
                  <a:pt x="151" y="15"/>
                  <a:pt x="151" y="15"/>
                  <a:pt x="151" y="15"/>
                </a:cubicBezTo>
                <a:cubicBezTo>
                  <a:pt x="150" y="18"/>
                  <a:pt x="148" y="20"/>
                  <a:pt x="144" y="20"/>
                </a:cubicBezTo>
                <a:cubicBezTo>
                  <a:pt x="140" y="20"/>
                  <a:pt x="137" y="18"/>
                  <a:pt x="137" y="12"/>
                </a:cubicBezTo>
                <a:cubicBezTo>
                  <a:pt x="137" y="7"/>
                  <a:pt x="140" y="4"/>
                  <a:pt x="144" y="4"/>
                </a:cubicBezTo>
                <a:cubicBezTo>
                  <a:pt x="148" y="4"/>
                  <a:pt x="150" y="6"/>
                  <a:pt x="151" y="9"/>
                </a:cubicBezTo>
                <a:cubicBezTo>
                  <a:pt x="154" y="8"/>
                  <a:pt x="154" y="8"/>
                  <a:pt x="154" y="8"/>
                </a:cubicBezTo>
                <a:cubicBezTo>
                  <a:pt x="153" y="4"/>
                  <a:pt x="150" y="0"/>
                  <a:pt x="144" y="0"/>
                </a:cubicBezTo>
                <a:cubicBezTo>
                  <a:pt x="138" y="0"/>
                  <a:pt x="133" y="5"/>
                  <a:pt x="133" y="12"/>
                </a:cubicBezTo>
                <a:cubicBezTo>
                  <a:pt x="133" y="20"/>
                  <a:pt x="138" y="24"/>
                  <a:pt x="144" y="24"/>
                </a:cubicBezTo>
                <a:moveTo>
                  <a:pt x="127" y="1"/>
                </a:moveTo>
                <a:cubicBezTo>
                  <a:pt x="123" y="1"/>
                  <a:pt x="123" y="1"/>
                  <a:pt x="123" y="1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7" y="24"/>
                  <a:pt x="127" y="24"/>
                  <a:pt x="127" y="24"/>
                </a:cubicBezTo>
                <a:lnTo>
                  <a:pt x="127" y="1"/>
                </a:lnTo>
                <a:close/>
                <a:moveTo>
                  <a:pt x="115" y="24"/>
                </a:move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11" y="1"/>
                  <a:pt x="111" y="1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01" y="1"/>
                  <a:pt x="101" y="1"/>
                  <a:pt x="101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6"/>
                  <a:pt x="100" y="6"/>
                  <a:pt x="100" y="6"/>
                </a:cubicBezTo>
                <a:cubicBezTo>
                  <a:pt x="111" y="24"/>
                  <a:pt x="111" y="24"/>
                  <a:pt x="111" y="24"/>
                </a:cubicBezTo>
                <a:lnTo>
                  <a:pt x="115" y="24"/>
                </a:lnTo>
                <a:close/>
                <a:moveTo>
                  <a:pt x="89" y="24"/>
                </a:moveTo>
                <a:cubicBezTo>
                  <a:pt x="89" y="1"/>
                  <a:pt x="89" y="1"/>
                  <a:pt x="89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10"/>
                  <a:pt x="85" y="10"/>
                  <a:pt x="85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1"/>
                  <a:pt x="74" y="1"/>
                  <a:pt x="74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24"/>
                  <a:pt x="70" y="24"/>
                  <a:pt x="70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14"/>
                  <a:pt x="74" y="14"/>
                  <a:pt x="74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24"/>
                  <a:pt x="85" y="24"/>
                  <a:pt x="85" y="24"/>
                </a:cubicBezTo>
                <a:lnTo>
                  <a:pt x="89" y="24"/>
                </a:lnTo>
                <a:close/>
                <a:moveTo>
                  <a:pt x="54" y="24"/>
                </a:moveTo>
                <a:cubicBezTo>
                  <a:pt x="60" y="24"/>
                  <a:pt x="63" y="20"/>
                  <a:pt x="65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0" y="18"/>
                  <a:pt x="58" y="20"/>
                  <a:pt x="54" y="20"/>
                </a:cubicBezTo>
                <a:cubicBezTo>
                  <a:pt x="50" y="20"/>
                  <a:pt x="47" y="18"/>
                  <a:pt x="47" y="12"/>
                </a:cubicBezTo>
                <a:cubicBezTo>
                  <a:pt x="47" y="7"/>
                  <a:pt x="50" y="4"/>
                  <a:pt x="54" y="4"/>
                </a:cubicBezTo>
                <a:cubicBezTo>
                  <a:pt x="58" y="4"/>
                  <a:pt x="60" y="6"/>
                  <a:pt x="61" y="9"/>
                </a:cubicBezTo>
                <a:cubicBezTo>
                  <a:pt x="64" y="8"/>
                  <a:pt x="64" y="8"/>
                  <a:pt x="64" y="8"/>
                </a:cubicBezTo>
                <a:cubicBezTo>
                  <a:pt x="63" y="4"/>
                  <a:pt x="60" y="0"/>
                  <a:pt x="54" y="0"/>
                </a:cubicBezTo>
                <a:cubicBezTo>
                  <a:pt x="48" y="0"/>
                  <a:pt x="43" y="5"/>
                  <a:pt x="43" y="12"/>
                </a:cubicBezTo>
                <a:cubicBezTo>
                  <a:pt x="43" y="20"/>
                  <a:pt x="48" y="24"/>
                  <a:pt x="54" y="24"/>
                </a:cubicBezTo>
                <a:moveTo>
                  <a:pt x="38" y="24"/>
                </a:moveTo>
                <a:cubicBezTo>
                  <a:pt x="38" y="20"/>
                  <a:pt x="38" y="20"/>
                  <a:pt x="3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0"/>
                  <a:pt x="37" y="10"/>
                  <a:pt x="37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4"/>
                  <a:pt x="28" y="4"/>
                  <a:pt x="2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1"/>
                  <a:pt x="38" y="1"/>
                  <a:pt x="38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4"/>
                  <a:pt x="24" y="24"/>
                  <a:pt x="24" y="24"/>
                </a:cubicBezTo>
                <a:lnTo>
                  <a:pt x="38" y="24"/>
                </a:lnTo>
                <a:close/>
                <a:moveTo>
                  <a:pt x="19" y="4"/>
                </a:moveTo>
                <a:cubicBezTo>
                  <a:pt x="19" y="1"/>
                  <a:pt x="19" y="1"/>
                  <a:pt x="19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4"/>
                  <a:pt x="0" y="4"/>
                  <a:pt x="0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4"/>
                  <a:pt x="8" y="24"/>
                  <a:pt x="8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4"/>
                  <a:pt x="11" y="4"/>
                  <a:pt x="11" y="4"/>
                </a:cubicBezTo>
                <a:lnTo>
                  <a:pt x="19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5AD86BE-056D-5F4F-8F9A-37A1458CE1EA}"/>
              </a:ext>
            </a:extLst>
          </p:cNvPr>
          <p:cNvSpPr txBox="1">
            <a:spLocks/>
          </p:cNvSpPr>
          <p:nvPr userDrawn="1"/>
        </p:nvSpPr>
        <p:spPr>
          <a:xfrm>
            <a:off x="11313886" y="6409849"/>
            <a:ext cx="73035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F14E67A-C794-49E2-8283-DCA5F5FFFA3F}" type="slidenum">
              <a:rPr lang="en-US" smtClean="0">
                <a:solidFill>
                  <a:schemeClr val="tx2"/>
                </a:solidFill>
              </a:rPr>
              <a:pPr algn="r"/>
              <a:t>‹nr.›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/>
              <a:t>Klik for at redigere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1170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5FC4-54D5-4DBD-B73D-14F56B36CD44}" type="datetime1">
              <a:rPr lang="da-DK" smtClean="0"/>
              <a:t>19-06-2024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8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55DD-987C-4A31-AA28-B4FA1D1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/>
              <a:t>Klik for at redigere i master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AA99-9441-418E-9CFA-98D1A706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9" y="1988024"/>
            <a:ext cx="10837893" cy="415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5867-2362-4680-9737-0717DB41A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4705"/>
            <a:ext cx="1214120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2E60-FA67-441D-9A25-52C7B723FF00}" type="datetimeFigureOut">
              <a:rPr lang="en-GB" smtClean="0"/>
              <a:pPr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46D7-91BF-4490-8A15-B7151DF6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8487" y="6404705"/>
            <a:ext cx="6255026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1EB-9AE4-4CB5-BB02-B36C9BDD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8431" y="6404705"/>
            <a:ext cx="862025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3233-CB61-422E-A70D-ED57739A1749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B239DB-5CC2-40A9-9200-886D4C739C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8459" y="189866"/>
            <a:ext cx="846756" cy="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55DD-987C-4A31-AA28-B4FA1D1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AA99-9441-418E-9CFA-98D1A706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89" y="1988024"/>
            <a:ext cx="10837893" cy="415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5867-2362-4680-9737-0717DB41A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4705"/>
            <a:ext cx="1214120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2E60-FA67-441D-9A25-52C7B723FF00}" type="datetimeFigureOut">
              <a:rPr lang="en-GB" smtClean="0"/>
              <a:pPr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46D7-91BF-4490-8A15-B7151DF6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8487" y="6404705"/>
            <a:ext cx="6255026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1EB-9AE4-4CB5-BB02-B36C9BDD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8431" y="6404705"/>
            <a:ext cx="862025" cy="190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3233-CB61-422E-A70D-ED57739A1749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B239DB-5CC2-40A9-9200-886D4C739C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8459" y="189866"/>
            <a:ext cx="846756" cy="2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response.dk/356l2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ddannelsesstatistik.dk/Pages/Reports/1653.asp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.response.dk/356l2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.uddannelsesstatistik.dk/Pages/Reports/1860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FE96F5-000B-4B07-BAFE-337BE259D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TEC i tal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66F5E2D-D969-4371-88BD-F61CB51DE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Status april 2023</a:t>
            </a:r>
          </a:p>
        </p:txBody>
      </p:sp>
      <p:pic>
        <p:nvPicPr>
          <p:cNvPr id="5" name="Graphic 142">
            <a:extLst>
              <a:ext uri="{FF2B5EF4-FFF2-40B4-BE49-F238E27FC236}">
                <a16:creationId xmlns:a16="http://schemas.microsoft.com/office/drawing/2014/main" id="{E269125C-DDFA-C54C-AD31-49E45C8C8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1067" y="2199557"/>
            <a:ext cx="2977944" cy="29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ølget fane 3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6688" y="457820"/>
            <a:ext cx="10837893" cy="10701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MTU 2023 - Loyalitet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6688" y="922574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</a:t>
            </a:r>
            <a:r>
              <a:rPr lang="da-DK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Actionpilot</a:t>
            </a:r>
            <a:endParaRPr lang="da-DK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7378A2F-A14C-81CA-563F-6B6BC40C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3" y="1314187"/>
            <a:ext cx="11373277" cy="46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Elevfravær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https://uddannelsesstatistik.dk/Pages/Reports/2000.aspx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11</a:t>
            </a:fld>
            <a:endParaRPr lang="da-DK"/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4D21F61F-5F75-FC95-65AE-1969CEC3C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8879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73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Elevfravær benchmarking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https://uddannelsesstatistik.dk/Pages/Reports/2000.aspx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12</a:t>
            </a:fld>
            <a:endParaRPr lang="da-DK"/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11" name="Pladsholder til indhold 10">
            <a:extLst>
              <a:ext uri="{FF2B5EF4-FFF2-40B4-BE49-F238E27FC236}">
                <a16:creationId xmlns:a16="http://schemas.microsoft.com/office/drawing/2014/main" id="{903FB9DC-DCC9-4BD1-8E8E-9786CB23F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215071"/>
              </p:ext>
            </p:extLst>
          </p:nvPr>
        </p:nvGraphicFramePr>
        <p:xfrm>
          <a:off x="616688" y="1813169"/>
          <a:ext cx="10837863" cy="451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28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57EE3-5F09-4C11-B696-54F8401C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EUD Elevfravær </a:t>
            </a:r>
            <a:r>
              <a:rPr lang="da-DK" dirty="0">
                <a:solidFill>
                  <a:srgbClr val="00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GF2 </a:t>
            </a: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uddannelser</a:t>
            </a:r>
            <a:b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srgbClr val="004B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https://uddannelsesstatistik.dk/Pages/Reports/2000.aspx</a:t>
            </a:r>
            <a:endParaRPr lang="da-DK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1CF5DE0-8741-DBD1-96FC-9DA33B365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20163"/>
              </p:ext>
            </p:extLst>
          </p:nvPr>
        </p:nvGraphicFramePr>
        <p:xfrm>
          <a:off x="616687" y="1690687"/>
          <a:ext cx="10074761" cy="4008422"/>
        </p:xfrm>
        <a:graphic>
          <a:graphicData uri="http://schemas.openxmlformats.org/drawingml/2006/table">
            <a:tbl>
              <a:tblPr/>
              <a:tblGrid>
                <a:gridCol w="3180420">
                  <a:extLst>
                    <a:ext uri="{9D8B030D-6E8A-4147-A177-3AD203B41FA5}">
                      <a16:colId xmlns:a16="http://schemas.microsoft.com/office/drawing/2014/main" val="1425697422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3921834118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1024805017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1139137643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3867210554"/>
                    </a:ext>
                  </a:extLst>
                </a:gridCol>
                <a:gridCol w="984906">
                  <a:extLst>
                    <a:ext uri="{9D8B030D-6E8A-4147-A177-3AD203B41FA5}">
                      <a16:colId xmlns:a16="http://schemas.microsoft.com/office/drawing/2014/main" val="4277733581"/>
                    </a:ext>
                  </a:extLst>
                </a:gridCol>
                <a:gridCol w="1009472">
                  <a:extLst>
                    <a:ext uri="{9D8B030D-6E8A-4147-A177-3AD203B41FA5}">
                      <a16:colId xmlns:a16="http://schemas.microsoft.com/office/drawing/2014/main" val="1083533056"/>
                    </a:ext>
                  </a:extLst>
                </a:gridCol>
                <a:gridCol w="960339">
                  <a:extLst>
                    <a:ext uri="{9D8B030D-6E8A-4147-A177-3AD203B41FA5}">
                      <a16:colId xmlns:a16="http://schemas.microsoft.com/office/drawing/2014/main" val="3504515304"/>
                    </a:ext>
                  </a:extLst>
                </a:gridCol>
              </a:tblGrid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Uddannelse GF2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634396"/>
                  </a:ext>
                </a:extLst>
              </a:tr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5195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60646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9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40644"/>
                  </a:ext>
                </a:extLst>
              </a:tr>
              <a:tr h="20287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96875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8702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64733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310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0831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226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1684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59825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02543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21928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5453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6820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5486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152277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954"/>
                  </a:ext>
                </a:extLst>
              </a:tr>
              <a:tr h="18455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06100"/>
                  </a:ext>
                </a:extLst>
              </a:tr>
            </a:tbl>
          </a:graphicData>
        </a:graphic>
      </p:graphicFrame>
      <p:sp>
        <p:nvSpPr>
          <p:cNvPr id="12" name="Bølget fane 5">
            <a:extLst>
              <a:ext uri="{FF2B5EF4-FFF2-40B4-BE49-F238E27FC236}">
                <a16:creationId xmlns:a16="http://schemas.microsoft.com/office/drawing/2014/main" id="{0E77F0EF-2EC5-7B64-7F4B-07447CD654A2}"/>
              </a:ext>
            </a:extLst>
          </p:cNvPr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Elevfravær benchmarking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Kilde: https://uddannelsesstatistik.dk/Pages/Reports/2032.aspx</a:t>
            </a: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14</a:t>
            </a:fld>
            <a:endParaRPr lang="da-DK"/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9ACE1DEC-F0BA-2BFD-829F-245A04096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80530"/>
              </p:ext>
            </p:extLst>
          </p:nvPr>
        </p:nvGraphicFramePr>
        <p:xfrm>
          <a:off x="514350" y="1690688"/>
          <a:ext cx="10837893" cy="435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551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Sygefravær medarbejdere - kortidssygdom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15</a:t>
            </a:fld>
            <a:endParaRPr lang="da-DK"/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pic>
        <p:nvPicPr>
          <p:cNvPr id="9" name="Pladsholder til indhold 3">
            <a:extLst>
              <a:ext uri="{FF2B5EF4-FFF2-40B4-BE49-F238E27FC236}">
                <a16:creationId xmlns:a16="http://schemas.microsoft.com/office/drawing/2014/main" id="{F2BA9AC9-6C93-456F-9500-91644D73C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42" y="1618193"/>
            <a:ext cx="8604069" cy="47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Sygefravær medarbejdere - langtidssygdom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a-DK" b="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015D-11EB-1E49-9304-16E10FEA7424}" type="slidenum">
              <a:rPr lang="da-DK" smtClean="0"/>
              <a:t>16</a:t>
            </a:fld>
            <a:endParaRPr lang="da-DK"/>
          </a:p>
        </p:txBody>
      </p:sp>
      <p:sp>
        <p:nvSpPr>
          <p:cNvPr id="6" name="Bølget fane 5"/>
          <p:cNvSpPr/>
          <p:nvPr/>
        </p:nvSpPr>
        <p:spPr>
          <a:xfrm>
            <a:off x="11035882" y="620553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FD8ED2A4-CCD8-4B7C-8D72-581AFB492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126" y="1576475"/>
            <a:ext cx="8764040" cy="46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Fastholdelse 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822714" y="3943927"/>
            <a:ext cx="8524736" cy="1566327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Indgåelse af uddannelsesaftaler </a:t>
            </a:r>
          </a:p>
          <a:p>
            <a:r>
              <a:rPr lang="da-DK" dirty="0"/>
              <a:t>Frafald</a:t>
            </a:r>
          </a:p>
          <a:p>
            <a:r>
              <a:rPr lang="da-DK" dirty="0"/>
              <a:t>Socioøkonomisk reference</a:t>
            </a:r>
          </a:p>
          <a:p>
            <a:r>
              <a:rPr lang="da-DK" dirty="0"/>
              <a:t>Karaktergennemsnit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66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579B-904F-4B26-B696-1943A08C5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EUD</a:t>
            </a:r>
          </a:p>
        </p:txBody>
      </p:sp>
    </p:spTree>
    <p:extLst>
      <p:ext uri="{BB962C8B-B14F-4D97-AF65-F5344CB8AC3E}">
        <p14:creationId xmlns:p14="http://schemas.microsoft.com/office/powerpoint/2010/main" val="117672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 status 3 måneder efter påbegyndt uddannelse 3. kvartal</a:t>
            </a:r>
            <a:b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https://uddannelsesstatistik.dk/Pages/Reports/1989.aspx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10F4A5-1BE0-4DF4-9113-D4C2DF6D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2503"/>
              </p:ext>
            </p:extLst>
          </p:nvPr>
        </p:nvGraphicFramePr>
        <p:xfrm>
          <a:off x="737419" y="1690687"/>
          <a:ext cx="10717162" cy="47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75B13F42-E349-4AC4-8F7A-38C1426FA46C}"/>
              </a:ext>
            </a:extLst>
          </p:cNvPr>
          <p:cNvSpPr/>
          <p:nvPr/>
        </p:nvSpPr>
        <p:spPr>
          <a:xfrm>
            <a:off x="5850907" y="1499494"/>
            <a:ext cx="2832101" cy="2713703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 fontScale="90000"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EUD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</a:t>
            </a: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https://insight.response.dk/356l2h</a:t>
            </a: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opgøres på en skala fra 1-100 </a:t>
            </a:r>
            <a:br>
              <a:rPr lang="da-DK" sz="3600" dirty="0"/>
            </a:b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08FAE4D9-70CF-4CB1-8F19-514373DD4E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6688" y="1498060"/>
          <a:ext cx="11085685" cy="465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Bølget fane 3">
            <a:extLst>
              <a:ext uri="{FF2B5EF4-FFF2-40B4-BE49-F238E27FC236}">
                <a16:creationId xmlns:a16="http://schemas.microsoft.com/office/drawing/2014/main" id="{05975559-B8D7-C3C3-D00F-DF77B765C6EC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 status 3 måneder efter påbegyndt uddannelse pr. år</a:t>
            </a:r>
            <a:b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https://uddannelsesstatistik.dk/Pages/Reports/1989.aspx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10F4A5-1BE0-4DF4-9113-D4C2DF6D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3445"/>
              </p:ext>
            </p:extLst>
          </p:nvPr>
        </p:nvGraphicFramePr>
        <p:xfrm>
          <a:off x="737419" y="1690687"/>
          <a:ext cx="10717162" cy="47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75B13F42-E349-4AC4-8F7A-38C1426FA46C}"/>
              </a:ext>
            </a:extLst>
          </p:cNvPr>
          <p:cNvSpPr/>
          <p:nvPr/>
        </p:nvSpPr>
        <p:spPr>
          <a:xfrm>
            <a:off x="5006135" y="1581199"/>
            <a:ext cx="2832101" cy="2713703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FE7070FD-6AEE-4CB0-B2AE-F6138392F6DC}"/>
              </a:ext>
            </a:extLst>
          </p:cNvPr>
          <p:cNvSpPr/>
          <p:nvPr/>
        </p:nvSpPr>
        <p:spPr>
          <a:xfrm>
            <a:off x="4459921" y="2336801"/>
            <a:ext cx="1830042" cy="1576368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BD593AD-90F7-4C8C-816E-0B7763BD2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4280"/>
              </p:ext>
            </p:extLst>
          </p:nvPr>
        </p:nvGraphicFramePr>
        <p:xfrm>
          <a:off x="613953" y="1865745"/>
          <a:ext cx="10837893" cy="437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200" y="620552"/>
            <a:ext cx="10837893" cy="1070135"/>
          </a:xfrm>
        </p:spPr>
        <p:txBody>
          <a:bodyPr>
            <a:normAutofit fontScale="90000"/>
          </a:bodyPr>
          <a:lstStyle/>
          <a:p>
            <a:br>
              <a:rPr lang="da-DK" sz="1800" b="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Benchmarking afbrud uden omvalg 3 måneder efter start 3. kvartal</a:t>
            </a:r>
            <a:br>
              <a:rPr lang="da-DK" sz="27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</a:t>
            </a: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https://uddannelsesstatistik.dk/Pages/Reports/1989.aspx</a:t>
            </a:r>
            <a:endParaRPr lang="da-DK" sz="1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5C2016D-36FC-446E-8909-9013CCFE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7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GF1</a:t>
            </a:r>
            <a: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3 måneder efter påbegyndt uddannelse</a:t>
            </a:r>
            <a:b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https://uddannelsesstatistik.dk/Pages/Reports/1989.aspx</a:t>
            </a:r>
          </a:p>
        </p:txBody>
      </p:sp>
      <p:sp>
        <p:nvSpPr>
          <p:cNvPr id="7" name="Bølget fane 4">
            <a:extLst>
              <a:ext uri="{FF2B5EF4-FFF2-40B4-BE49-F238E27FC236}">
                <a16:creationId xmlns:a16="http://schemas.microsoft.com/office/drawing/2014/main" id="{952C3E36-3BF4-48AE-80DE-CDE2A9416D4F}"/>
              </a:ext>
            </a:extLst>
          </p:cNvPr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574157DB-6AB2-4A1A-8FE4-A05677A52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069710"/>
              </p:ext>
            </p:extLst>
          </p:nvPr>
        </p:nvGraphicFramePr>
        <p:xfrm>
          <a:off x="714103" y="2360023"/>
          <a:ext cx="10438452" cy="2790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78">
                  <a:extLst>
                    <a:ext uri="{9D8B030D-6E8A-4147-A177-3AD203B41FA5}">
                      <a16:colId xmlns:a16="http://schemas.microsoft.com/office/drawing/2014/main" val="4230303247"/>
                    </a:ext>
                  </a:extLst>
                </a:gridCol>
                <a:gridCol w="1414036">
                  <a:extLst>
                    <a:ext uri="{9D8B030D-6E8A-4147-A177-3AD203B41FA5}">
                      <a16:colId xmlns:a16="http://schemas.microsoft.com/office/drawing/2014/main" val="1560081251"/>
                    </a:ext>
                  </a:extLst>
                </a:gridCol>
                <a:gridCol w="1398147">
                  <a:extLst>
                    <a:ext uri="{9D8B030D-6E8A-4147-A177-3AD203B41FA5}">
                      <a16:colId xmlns:a16="http://schemas.microsoft.com/office/drawing/2014/main" val="3605685434"/>
                    </a:ext>
                  </a:extLst>
                </a:gridCol>
                <a:gridCol w="1461701">
                  <a:extLst>
                    <a:ext uri="{9D8B030D-6E8A-4147-A177-3AD203B41FA5}">
                      <a16:colId xmlns:a16="http://schemas.microsoft.com/office/drawing/2014/main" val="1535836357"/>
                    </a:ext>
                  </a:extLst>
                </a:gridCol>
                <a:gridCol w="1414036">
                  <a:extLst>
                    <a:ext uri="{9D8B030D-6E8A-4147-A177-3AD203B41FA5}">
                      <a16:colId xmlns:a16="http://schemas.microsoft.com/office/drawing/2014/main" val="3309063692"/>
                    </a:ext>
                  </a:extLst>
                </a:gridCol>
                <a:gridCol w="1429927">
                  <a:extLst>
                    <a:ext uri="{9D8B030D-6E8A-4147-A177-3AD203B41FA5}">
                      <a16:colId xmlns:a16="http://schemas.microsoft.com/office/drawing/2014/main" val="1317840813"/>
                    </a:ext>
                  </a:extLst>
                </a:gridCol>
                <a:gridCol w="1429927">
                  <a:extLst>
                    <a:ext uri="{9D8B030D-6E8A-4147-A177-3AD203B41FA5}">
                      <a16:colId xmlns:a16="http://schemas.microsoft.com/office/drawing/2014/main" val="2691251783"/>
                    </a:ext>
                  </a:extLst>
                </a:gridCol>
              </a:tblGrid>
              <a:tr h="822366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Afdeling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2017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2018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2019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2020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3. kvartal 2021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2022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73772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Ballerup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7152816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Frederiksberg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598640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Gladsaxe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876480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TEC, Hvidovre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0890296"/>
                  </a:ext>
                </a:extLst>
              </a:tr>
              <a:tr h="39359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Samlet GF1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9,1%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13,2%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9,2%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50249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5573BFF4-0821-4915-9796-D752DF951835}"/>
              </a:ext>
            </a:extLst>
          </p:cNvPr>
          <p:cNvSpPr txBox="1"/>
          <p:nvPr/>
        </p:nvSpPr>
        <p:spPr>
          <a:xfrm>
            <a:off x="616688" y="5608991"/>
            <a:ext cx="11321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NB: Tomme felter skyldes, at populationen ikke er høj nok til at en procent kan offentliggøres (anonymiseres ved population under 3 elever)</a:t>
            </a:r>
          </a:p>
        </p:txBody>
      </p:sp>
    </p:spTree>
    <p:extLst>
      <p:ext uri="{BB962C8B-B14F-4D97-AF65-F5344CB8AC3E}">
        <p14:creationId xmlns:p14="http://schemas.microsoft.com/office/powerpoint/2010/main" val="668258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GF2 status 3 måneder efter påbegyndt uddannelse</a:t>
            </a:r>
            <a:br>
              <a:rPr kumimoji="0" lang="da-DK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https://uddannelsesstatistik.dk/Pages/Reports/1989.aspx</a:t>
            </a:r>
            <a:endParaRPr lang="da-DK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Bølget fane 4">
            <a:extLst>
              <a:ext uri="{FF2B5EF4-FFF2-40B4-BE49-F238E27FC236}">
                <a16:creationId xmlns:a16="http://schemas.microsoft.com/office/drawing/2014/main" id="{2C22F78A-848A-4C2C-997A-B81DF5C301F5}"/>
              </a:ext>
            </a:extLst>
          </p:cNvPr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549489A-039E-4911-BF0A-F8A4CD2B5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02116"/>
              </p:ext>
            </p:extLst>
          </p:nvPr>
        </p:nvGraphicFramePr>
        <p:xfrm>
          <a:off x="737419" y="1382192"/>
          <a:ext cx="10567126" cy="476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949">
                  <a:extLst>
                    <a:ext uri="{9D8B030D-6E8A-4147-A177-3AD203B41FA5}">
                      <a16:colId xmlns:a16="http://schemas.microsoft.com/office/drawing/2014/main" val="3481863271"/>
                    </a:ext>
                  </a:extLst>
                </a:gridCol>
                <a:gridCol w="1344065">
                  <a:extLst>
                    <a:ext uri="{9D8B030D-6E8A-4147-A177-3AD203B41FA5}">
                      <a16:colId xmlns:a16="http://schemas.microsoft.com/office/drawing/2014/main" val="1405964220"/>
                    </a:ext>
                  </a:extLst>
                </a:gridCol>
                <a:gridCol w="1406580">
                  <a:extLst>
                    <a:ext uri="{9D8B030D-6E8A-4147-A177-3AD203B41FA5}">
                      <a16:colId xmlns:a16="http://schemas.microsoft.com/office/drawing/2014/main" val="1767499143"/>
                    </a:ext>
                  </a:extLst>
                </a:gridCol>
                <a:gridCol w="1390952">
                  <a:extLst>
                    <a:ext uri="{9D8B030D-6E8A-4147-A177-3AD203B41FA5}">
                      <a16:colId xmlns:a16="http://schemas.microsoft.com/office/drawing/2014/main" val="4277851538"/>
                    </a:ext>
                  </a:extLst>
                </a:gridCol>
                <a:gridCol w="1375323">
                  <a:extLst>
                    <a:ext uri="{9D8B030D-6E8A-4147-A177-3AD203B41FA5}">
                      <a16:colId xmlns:a16="http://schemas.microsoft.com/office/drawing/2014/main" val="3475529712"/>
                    </a:ext>
                  </a:extLst>
                </a:gridCol>
                <a:gridCol w="1439257">
                  <a:extLst>
                    <a:ext uri="{9D8B030D-6E8A-4147-A177-3AD203B41FA5}">
                      <a16:colId xmlns:a16="http://schemas.microsoft.com/office/drawing/2014/main" val="2163080343"/>
                    </a:ext>
                  </a:extLst>
                </a:gridCol>
              </a:tblGrid>
              <a:tr h="235025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kern="1200" dirty="0">
                          <a:effectLst/>
                        </a:rPr>
                        <a:t>Uddannelse og forløb</a:t>
                      </a:r>
                      <a:endParaRPr lang="da-DK" sz="14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70" marR="3407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kvartal 2022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22815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Automatik- og procesuddannelse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1389273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Bygningsmaler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523471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Cykel- og motorcykelmekaniker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533169"/>
                  </a:ext>
                </a:extLst>
              </a:tr>
              <a:tr h="24541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Data- og kommunikationsuddannelsen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7786765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Elektriker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180182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9445181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Flytekniker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3303701"/>
                  </a:ext>
                </a:extLst>
              </a:tr>
              <a:tr h="28529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Karrosseriteknikeruddannelsen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747924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Køletekniker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08202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Lager- og terminaluddannelse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034736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Lastvognsmekaniker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20290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Lufthavnsuddannelsen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8405779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Ortopædist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658928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Personvognsmekaniker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3137424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Serviceassistent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562390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Skiltetekniker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421803"/>
                  </a:ext>
                </a:extLst>
              </a:tr>
              <a:tr h="235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Smedeuddannelse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357006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Vejgodstransportuddannelse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3677615"/>
                  </a:ext>
                </a:extLst>
              </a:tr>
              <a:tr h="23624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VVS-energiuddannelsen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4953812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A50F056D-4ADB-4055-B0CC-0D1E9D431C6D}"/>
              </a:ext>
            </a:extLst>
          </p:cNvPr>
          <p:cNvSpPr txBox="1"/>
          <p:nvPr/>
        </p:nvSpPr>
        <p:spPr>
          <a:xfrm>
            <a:off x="616688" y="6322247"/>
            <a:ext cx="11321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NB: Her er der trukket status for hele år 2022, da populationen under 3 elever anonymiseres, og for 3. kvartal er der ikke er høj nok procent at offentliggøre for disse uddannelser</a:t>
            </a:r>
          </a:p>
        </p:txBody>
      </p:sp>
    </p:spTree>
    <p:extLst>
      <p:ext uri="{BB962C8B-B14F-4D97-AF65-F5344CB8AC3E}">
        <p14:creationId xmlns:p14="http://schemas.microsoft.com/office/powerpoint/2010/main" val="202337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GF1 og GF2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én måned efter endt GF1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https://uddannelsesstatistik.dk/Pages/Reports/1629.aspx</a:t>
            </a:r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04321"/>
              </p:ext>
            </p:extLst>
          </p:nvPr>
        </p:nvGraphicFramePr>
        <p:xfrm>
          <a:off x="616688" y="1966623"/>
          <a:ext cx="11030368" cy="400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186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GF2 og HF</a:t>
            </a:r>
            <a:b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én måned efter endt GF2, fordelt på uddannelsesgrupper og uddannelser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https://uddannelsesstatistik.dk/Pages/Reports/1630.aspx</a:t>
            </a:r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FE9EF9-8EFA-C0AE-C4C9-CCB143A58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042214"/>
              </p:ext>
            </p:extLst>
          </p:nvPr>
        </p:nvGraphicFramePr>
        <p:xfrm>
          <a:off x="868217" y="2057399"/>
          <a:ext cx="10917383" cy="430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28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Frafald i overgangen mellem GF2 og HF</a:t>
            </a:r>
            <a:b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Viser frafaldsprocenter én måned efter endt GF2, fordelt på uddannelsesgrupper og uddannelser</a:t>
            </a:r>
            <a:br>
              <a:rPr lang="da-DK" sz="28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https://uddannelsesstatistik.dk/Pages/Reports/1630.aspx</a:t>
            </a:r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96A1E7-1998-E890-0863-C8920729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348227"/>
              </p:ext>
            </p:extLst>
          </p:nvPr>
        </p:nvGraphicFramePr>
        <p:xfrm>
          <a:off x="773723" y="2057399"/>
          <a:ext cx="11011877" cy="425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029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Frafald fra start på grundforløbet til og med start i uddannelsesaftale eller skolepraktik på hovedforløbet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660884" y="1657727"/>
            <a:ext cx="8529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https://uddannelsesstatistik.dk/Pages/Reports/1627.aspx </a:t>
            </a:r>
          </a:p>
        </p:txBody>
      </p:sp>
      <p:sp>
        <p:nvSpPr>
          <p:cNvPr id="10" name="Bølget fane 9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499068"/>
              </p:ext>
            </p:extLst>
          </p:nvPr>
        </p:nvGraphicFramePr>
        <p:xfrm>
          <a:off x="725913" y="2035054"/>
          <a:ext cx="10713501" cy="399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3416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914" y="695024"/>
            <a:ext cx="10713501" cy="968979"/>
          </a:xfrm>
        </p:spPr>
        <p:txBody>
          <a:bodyPr>
            <a:normAutofit/>
          </a:bodyPr>
          <a:lstStyle/>
          <a:p>
            <a:r>
              <a:rPr lang="da-DK"/>
              <a:t>EUD socioøkonomiske referencer – forventet frafald</a:t>
            </a:r>
          </a:p>
        </p:txBody>
      </p:sp>
      <p:sp>
        <p:nvSpPr>
          <p:cNvPr id="6" name="Bølget fane 5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https://uddannelsesstatistik.dk/Pages/Reports/1637.aspx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175825"/>
              </p:ext>
            </p:extLst>
          </p:nvPr>
        </p:nvGraphicFramePr>
        <p:xfrm>
          <a:off x="782663" y="1738475"/>
          <a:ext cx="10329621" cy="316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70863"/>
              </p:ext>
            </p:extLst>
          </p:nvPr>
        </p:nvGraphicFramePr>
        <p:xfrm>
          <a:off x="855434" y="4979686"/>
          <a:ext cx="6351278" cy="10267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46962">
                  <a:extLst>
                    <a:ext uri="{9D8B030D-6E8A-4147-A177-3AD203B41FA5}">
                      <a16:colId xmlns:a16="http://schemas.microsoft.com/office/drawing/2014/main" val="844571451"/>
                    </a:ext>
                  </a:extLst>
                </a:gridCol>
                <a:gridCol w="1715309">
                  <a:extLst>
                    <a:ext uri="{9D8B030D-6E8A-4147-A177-3AD203B41FA5}">
                      <a16:colId xmlns:a16="http://schemas.microsoft.com/office/drawing/2014/main" val="1596344350"/>
                    </a:ext>
                  </a:extLst>
                </a:gridCol>
                <a:gridCol w="989007">
                  <a:extLst>
                    <a:ext uri="{9D8B030D-6E8A-4147-A177-3AD203B41FA5}">
                      <a16:colId xmlns:a16="http://schemas.microsoft.com/office/drawing/2014/main" val="1432747902"/>
                    </a:ext>
                  </a:extLst>
                </a:gridCol>
              </a:tblGrid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Afdeling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Signifikant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elever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609633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TEC Lyngby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050771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TEC, Ballerup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1796244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TEC, Frederiksberg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499146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</a:rPr>
                        <a:t>TEC, Gladsaxe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421299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TEC, Hvidovre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28169"/>
                  </a:ext>
                </a:extLst>
              </a:tr>
              <a:tr h="12306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Hovedtotal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967772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1094222" y="2158816"/>
            <a:ext cx="1923167" cy="1742801"/>
          </a:xfrm>
          <a:prstGeom prst="ellipse">
            <a:avLst/>
          </a:prstGeom>
          <a:solidFill>
            <a:srgbClr val="FA505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78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F525A-4E1D-4D91-89C5-BF6B580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Fastholdelsen på EUD fordelt på køn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936CAFB-7565-4CEC-B8E2-54DAA4849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754087"/>
              </p:ext>
            </p:extLst>
          </p:nvPr>
        </p:nvGraphicFramePr>
        <p:xfrm>
          <a:off x="737416" y="1690687"/>
          <a:ext cx="10444390" cy="38392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4439">
                  <a:extLst>
                    <a:ext uri="{9D8B030D-6E8A-4147-A177-3AD203B41FA5}">
                      <a16:colId xmlns:a16="http://schemas.microsoft.com/office/drawing/2014/main" val="4076670673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1483194413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365041593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2093824157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3611623910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3667753264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334709180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1649365878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2086585812"/>
                    </a:ext>
                  </a:extLst>
                </a:gridCol>
                <a:gridCol w="1044439">
                  <a:extLst>
                    <a:ext uri="{9D8B030D-6E8A-4147-A177-3AD203B41FA5}">
                      <a16:colId xmlns:a16="http://schemas.microsoft.com/office/drawing/2014/main" val="3814124261"/>
                    </a:ext>
                  </a:extLst>
                </a:gridCol>
              </a:tblGrid>
              <a:tr h="4876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Afbrud uden omvalg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60295"/>
                  </a:ext>
                </a:extLst>
              </a:tr>
              <a:tr h="48762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Forløb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897033"/>
                  </a:ext>
                </a:extLst>
              </a:tr>
              <a:tr h="487627">
                <a:tc rowSpan="3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GF1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Kvinde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0%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835387"/>
                  </a:ext>
                </a:extLst>
              </a:tr>
              <a:tr h="487627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3121917"/>
                  </a:ext>
                </a:extLst>
              </a:tr>
              <a:tr h="425814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91083"/>
                  </a:ext>
                </a:extLst>
              </a:tr>
              <a:tr h="487627">
                <a:tc rowSpan="3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GF2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Kvinde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938478"/>
                  </a:ext>
                </a:extLst>
              </a:tr>
              <a:tr h="487627">
                <a:tc vMerge="1"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Mand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422270"/>
                  </a:ext>
                </a:extLst>
              </a:tr>
              <a:tr h="487627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76741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C436BEF0-B9CC-47B5-A663-AAEA79EBC57C}"/>
              </a:ext>
            </a:extLst>
          </p:cNvPr>
          <p:cNvSpPr/>
          <p:nvPr/>
        </p:nvSpPr>
        <p:spPr>
          <a:xfrm>
            <a:off x="9372600" y="4445875"/>
            <a:ext cx="1043860" cy="999662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6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D5BFC-5F6A-44AE-9B16-C408C47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EUD – historisk udvikling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https://uni.uddannelsesstatistik.dk/Pages/Reports/1860.aspx - opgøres på en skala fra 1-5</a:t>
            </a:r>
            <a:b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a-DK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BD263C8D-E9E4-4701-A0B5-6A46787E8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12253"/>
              </p:ext>
            </p:extLst>
          </p:nvPr>
        </p:nvGraphicFramePr>
        <p:xfrm>
          <a:off x="615950" y="1527244"/>
          <a:ext cx="10837863" cy="461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ølget fane 3">
            <a:extLst>
              <a:ext uri="{FF2B5EF4-FFF2-40B4-BE49-F238E27FC236}">
                <a16:creationId xmlns:a16="http://schemas.microsoft.com/office/drawing/2014/main" id="{D1CD9238-9067-2FD4-2DF0-A6B7F654F4A7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4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936CAFB-7565-4CEC-B8E2-54DAA4849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53287"/>
              </p:ext>
            </p:extLst>
          </p:nvPr>
        </p:nvGraphicFramePr>
        <p:xfrm>
          <a:off x="737415" y="1690688"/>
          <a:ext cx="10495517" cy="44657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96343">
                  <a:extLst>
                    <a:ext uri="{9D8B030D-6E8A-4147-A177-3AD203B41FA5}">
                      <a16:colId xmlns:a16="http://schemas.microsoft.com/office/drawing/2014/main" val="4076670673"/>
                    </a:ext>
                  </a:extLst>
                </a:gridCol>
                <a:gridCol w="1368502">
                  <a:extLst>
                    <a:ext uri="{9D8B030D-6E8A-4147-A177-3AD203B41FA5}">
                      <a16:colId xmlns:a16="http://schemas.microsoft.com/office/drawing/2014/main" val="1483194413"/>
                    </a:ext>
                  </a:extLst>
                </a:gridCol>
                <a:gridCol w="858391">
                  <a:extLst>
                    <a:ext uri="{9D8B030D-6E8A-4147-A177-3AD203B41FA5}">
                      <a16:colId xmlns:a16="http://schemas.microsoft.com/office/drawing/2014/main" val="365041593"/>
                    </a:ext>
                  </a:extLst>
                </a:gridCol>
                <a:gridCol w="986031">
                  <a:extLst>
                    <a:ext uri="{9D8B030D-6E8A-4147-A177-3AD203B41FA5}">
                      <a16:colId xmlns:a16="http://schemas.microsoft.com/office/drawing/2014/main" val="2093824157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val="3611623910"/>
                    </a:ext>
                  </a:extLst>
                </a:gridCol>
                <a:gridCol w="1049419">
                  <a:extLst>
                    <a:ext uri="{9D8B030D-6E8A-4147-A177-3AD203B41FA5}">
                      <a16:colId xmlns:a16="http://schemas.microsoft.com/office/drawing/2014/main" val="3667753264"/>
                    </a:ext>
                  </a:extLst>
                </a:gridCol>
                <a:gridCol w="1111168">
                  <a:extLst>
                    <a:ext uri="{9D8B030D-6E8A-4147-A177-3AD203B41FA5}">
                      <a16:colId xmlns:a16="http://schemas.microsoft.com/office/drawing/2014/main" val="334709180"/>
                    </a:ext>
                  </a:extLst>
                </a:gridCol>
                <a:gridCol w="1037153">
                  <a:extLst>
                    <a:ext uri="{9D8B030D-6E8A-4147-A177-3AD203B41FA5}">
                      <a16:colId xmlns:a16="http://schemas.microsoft.com/office/drawing/2014/main" val="1649365878"/>
                    </a:ext>
                  </a:extLst>
                </a:gridCol>
                <a:gridCol w="1037153">
                  <a:extLst>
                    <a:ext uri="{9D8B030D-6E8A-4147-A177-3AD203B41FA5}">
                      <a16:colId xmlns:a16="http://schemas.microsoft.com/office/drawing/2014/main" val="1934949699"/>
                    </a:ext>
                  </a:extLst>
                </a:gridCol>
                <a:gridCol w="1037153">
                  <a:extLst>
                    <a:ext uri="{9D8B030D-6E8A-4147-A177-3AD203B41FA5}">
                      <a16:colId xmlns:a16="http://schemas.microsoft.com/office/drawing/2014/main" val="502350071"/>
                    </a:ext>
                  </a:extLst>
                </a:gridCol>
              </a:tblGrid>
              <a:tr h="452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Afbrud uden omvalg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60295"/>
                  </a:ext>
                </a:extLst>
              </a:tr>
              <a:tr h="45230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Forløb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4897033"/>
                  </a:ext>
                </a:extLst>
              </a:tr>
              <a:tr h="452308">
                <a:tc rowSpan="3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GF1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835387"/>
                  </a:ext>
                </a:extLst>
              </a:tr>
              <a:tr h="452308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18-19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3121917"/>
                  </a:ext>
                </a:extLst>
              </a:tr>
              <a:tr h="394972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91083"/>
                  </a:ext>
                </a:extLst>
              </a:tr>
              <a:tr h="452308">
                <a:tc rowSpan="5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GF2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6938478"/>
                  </a:ext>
                </a:extLst>
              </a:tr>
              <a:tr h="452308">
                <a:tc vMerge="1"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18-19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422270"/>
                  </a:ext>
                </a:extLst>
              </a:tr>
              <a:tr h="45230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20-24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4441654"/>
                  </a:ext>
                </a:extLst>
              </a:tr>
              <a:tr h="45230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25+ år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808800"/>
                  </a:ext>
                </a:extLst>
              </a:tr>
              <a:tr h="452308">
                <a:tc vMerge="1">
                  <a:txBody>
                    <a:bodyPr/>
                    <a:lstStyle/>
                    <a:p>
                      <a:pPr algn="l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76741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4F525A-4E1D-4D91-89C5-BF6B580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Fastholdelsen på EUD fordelt på alder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CC5204D-9BE3-D1AB-9B11-4109CAA8EF73}"/>
              </a:ext>
            </a:extLst>
          </p:cNvPr>
          <p:cNvSpPr/>
          <p:nvPr/>
        </p:nvSpPr>
        <p:spPr>
          <a:xfrm>
            <a:off x="9498724" y="2995448"/>
            <a:ext cx="851338" cy="806510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7AB666F-6809-7B46-BE3C-935AAA333C55}"/>
              </a:ext>
            </a:extLst>
          </p:cNvPr>
          <p:cNvSpPr/>
          <p:nvPr/>
        </p:nvSpPr>
        <p:spPr>
          <a:xfrm>
            <a:off x="9498724" y="4300208"/>
            <a:ext cx="851338" cy="806510"/>
          </a:xfrm>
          <a:prstGeom prst="ellipse">
            <a:avLst/>
          </a:prstGeom>
          <a:solidFill>
            <a:srgbClr val="FA505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HTX</a:t>
            </a:r>
          </a:p>
        </p:txBody>
      </p:sp>
    </p:spTree>
    <p:extLst>
      <p:ext uri="{BB962C8B-B14F-4D97-AF65-F5344CB8AC3E}">
        <p14:creationId xmlns:p14="http://schemas.microsoft.com/office/powerpoint/2010/main" val="21171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31D42-EF79-4BD6-8EB0-D5AA3F75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7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 efter grundforløbet for elever der påbegyndte gymnasial uddannelse i august måned</a:t>
            </a:r>
            <a:br>
              <a:rPr lang="da-DK" sz="27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https://uddannelsesstatistik.dk/Pages/Reports/1915.aspx</a:t>
            </a:r>
            <a:br>
              <a:rPr lang="da-DK" b="0" i="0" dirty="0">
                <a:solidFill>
                  <a:srgbClr val="000000"/>
                </a:solidFill>
                <a:effectLst/>
                <a:latin typeface="Volkhov"/>
              </a:rPr>
            </a:b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223D7902-90B8-47D8-B1FE-C1277EBF8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365754"/>
              </p:ext>
            </p:extLst>
          </p:nvPr>
        </p:nvGraphicFramePr>
        <p:xfrm>
          <a:off x="615949" y="1893455"/>
          <a:ext cx="11031105" cy="434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ølget fane 4">
            <a:extLst>
              <a:ext uri="{FF2B5EF4-FFF2-40B4-BE49-F238E27FC236}">
                <a16:creationId xmlns:a16="http://schemas.microsoft.com/office/drawing/2014/main" id="{AFFFC318-50B4-4674-BCD9-57BCD8AB53EC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0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Frafald 1 år efter påbegyndt gymnasieuddannelse - Benchmarking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https://uddannelsesstatistik.dk/Pages/Reports/1913.aspx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D102A4A8-516A-4C2F-B7EF-96907D28E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84120"/>
              </p:ext>
            </p:extLst>
          </p:nvPr>
        </p:nvGraphicFramePr>
        <p:xfrm>
          <a:off x="616688" y="1514763"/>
          <a:ext cx="11270512" cy="472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47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Frafald 1 år efter påbegyndt gymnasieuddannelse</a:t>
            </a:r>
            <a:br>
              <a:rPr lang="da-DK" sz="24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https://uddannelsesstatistik.dk/Pages/Reports/1913.aspx</a:t>
            </a:r>
          </a:p>
        </p:txBody>
      </p:sp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E7B4A63-38D8-4AE0-96B8-95EA43F52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68557"/>
              </p:ext>
            </p:extLst>
          </p:nvPr>
        </p:nvGraphicFramePr>
        <p:xfrm>
          <a:off x="615950" y="1690688"/>
          <a:ext cx="10837863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4321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a-DK" sz="27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Overgang til uddannelse pr. 30. september 2 år efter fuldført GYM</a:t>
            </a:r>
            <a:br>
              <a:rPr lang="da-DK" sz="3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https://uddannelsesstatistik.dk/Pages/Reports/1980.aspx </a:t>
            </a:r>
            <a:b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</a:br>
            <a:endParaRPr lang="da-DK" sz="320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562126"/>
              </p:ext>
            </p:extLst>
          </p:nvPr>
        </p:nvGraphicFramePr>
        <p:xfrm>
          <a:off x="723480" y="1899139"/>
          <a:ext cx="10183146" cy="40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84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Eksamenskarakter HTX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https://uddannelsesstatistik.dk/Pages/Reports/1648.aspx  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489366"/>
              </p:ext>
            </p:extLst>
          </p:nvPr>
        </p:nvGraphicFramePr>
        <p:xfrm>
          <a:off x="551737" y="1692879"/>
          <a:ext cx="10914349" cy="406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6357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Eksamenskarakter HTX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https://uddannelsesstatistik.dk/Pages/Reports/1648.aspx  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36273"/>
              </p:ext>
            </p:extLst>
          </p:nvPr>
        </p:nvGraphicFramePr>
        <p:xfrm>
          <a:off x="725914" y="1726807"/>
          <a:ext cx="10987763" cy="429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910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Eksamenskarakter HTX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637636" y="1189837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https://uddannelsesstatistik.dk/Pages/Reports/1648.aspx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A77B15-5835-475E-99DF-49E59B657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129858"/>
              </p:ext>
            </p:extLst>
          </p:nvPr>
        </p:nvGraphicFramePr>
        <p:xfrm>
          <a:off x="637635" y="1963551"/>
          <a:ext cx="10801780" cy="37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543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185" y="723900"/>
            <a:ext cx="10713501" cy="96897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da-DK" sz="2800" dirty="0"/>
              <a:t>HTX socioøkonomiske referencer 2020/2022 – forventede karakterer</a:t>
            </a:r>
            <a:br>
              <a:rPr lang="da-DK" sz="2800" dirty="0"/>
            </a:br>
            <a: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t>Kilde: </a:t>
            </a:r>
            <a: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  <a:hlinkClick r:id="rId3"/>
              </a:rPr>
              <a:t>https://uddannelsesstatistik.dk/Pages/Reports/1653.aspx</a:t>
            </a:r>
            <a:b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</a:br>
            <a:br>
              <a:rPr lang="da-DK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</a:br>
            <a:r>
              <a:rPr lang="da-DK" sz="1400" b="0" dirty="0">
                <a:solidFill>
                  <a:schemeClr val="tx1"/>
                </a:solidFill>
                <a:latin typeface="Arial"/>
                <a:cs typeface="+mn-cs"/>
              </a:rPr>
              <a:t>Viser statistik om karakterer og socioøkonomiske referencer opgjort på afdelingsniveau over en 3-årig periode. Den socioøkonomiske reference er et statistisk udtryk for, hvordan elever på landsplan med samme baggrundsforhold som afdelingens elever har klaret prøverne.</a:t>
            </a:r>
            <a:br>
              <a:rPr lang="da-DK" sz="1400" b="0" dirty="0">
                <a:solidFill>
                  <a:schemeClr val="tx1"/>
                </a:solidFill>
                <a:latin typeface="Arial"/>
                <a:cs typeface="+mn-cs"/>
              </a:rPr>
            </a:br>
            <a:br>
              <a:rPr lang="da-DK" sz="1400" b="0" dirty="0">
                <a:solidFill>
                  <a:schemeClr val="tx1"/>
                </a:solidFill>
                <a:latin typeface="Arial"/>
                <a:cs typeface="+mn-cs"/>
              </a:rPr>
            </a:br>
            <a:br>
              <a:rPr lang="da-DK" sz="1400" b="0" dirty="0">
                <a:solidFill>
                  <a:srgbClr val="C00000"/>
                </a:solidFill>
                <a:latin typeface="Arial"/>
                <a:cs typeface="+mn-cs"/>
              </a:rPr>
            </a:br>
            <a:endParaRPr lang="da-DK" sz="2800" dirty="0"/>
          </a:p>
        </p:txBody>
      </p:sp>
      <p:sp>
        <p:nvSpPr>
          <p:cNvPr id="6" name="Bølget fane 5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69408"/>
              </p:ext>
            </p:extLst>
          </p:nvPr>
        </p:nvGraphicFramePr>
        <p:xfrm>
          <a:off x="532185" y="2258045"/>
          <a:ext cx="11091705" cy="2921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917">
                  <a:extLst>
                    <a:ext uri="{9D8B030D-6E8A-4147-A177-3AD203B41FA5}">
                      <a16:colId xmlns:a16="http://schemas.microsoft.com/office/drawing/2014/main" val="3636399280"/>
                    </a:ext>
                  </a:extLst>
                </a:gridCol>
                <a:gridCol w="2151721">
                  <a:extLst>
                    <a:ext uri="{9D8B030D-6E8A-4147-A177-3AD203B41FA5}">
                      <a16:colId xmlns:a16="http://schemas.microsoft.com/office/drawing/2014/main" val="936681540"/>
                    </a:ext>
                  </a:extLst>
                </a:gridCol>
                <a:gridCol w="1214877">
                  <a:extLst>
                    <a:ext uri="{9D8B030D-6E8A-4147-A177-3AD203B41FA5}">
                      <a16:colId xmlns:a16="http://schemas.microsoft.com/office/drawing/2014/main" val="3909152727"/>
                    </a:ext>
                  </a:extLst>
                </a:gridCol>
                <a:gridCol w="670902">
                  <a:extLst>
                    <a:ext uri="{9D8B030D-6E8A-4147-A177-3AD203B41FA5}">
                      <a16:colId xmlns:a16="http://schemas.microsoft.com/office/drawing/2014/main" val="665244369"/>
                    </a:ext>
                  </a:extLst>
                </a:gridCol>
                <a:gridCol w="2284692">
                  <a:extLst>
                    <a:ext uri="{9D8B030D-6E8A-4147-A177-3AD203B41FA5}">
                      <a16:colId xmlns:a16="http://schemas.microsoft.com/office/drawing/2014/main" val="2233588790"/>
                    </a:ext>
                  </a:extLst>
                </a:gridCol>
                <a:gridCol w="1335760">
                  <a:extLst>
                    <a:ext uri="{9D8B030D-6E8A-4147-A177-3AD203B41FA5}">
                      <a16:colId xmlns:a16="http://schemas.microsoft.com/office/drawing/2014/main" val="3292777700"/>
                    </a:ext>
                  </a:extLst>
                </a:gridCol>
                <a:gridCol w="900579">
                  <a:extLst>
                    <a:ext uri="{9D8B030D-6E8A-4147-A177-3AD203B41FA5}">
                      <a16:colId xmlns:a16="http://schemas.microsoft.com/office/drawing/2014/main" val="3125009586"/>
                    </a:ext>
                  </a:extLst>
                </a:gridCol>
                <a:gridCol w="1130257">
                  <a:extLst>
                    <a:ext uri="{9D8B030D-6E8A-4147-A177-3AD203B41FA5}">
                      <a16:colId xmlns:a16="http://schemas.microsoft.com/office/drawing/2014/main" val="2802509782"/>
                    </a:ext>
                  </a:extLst>
                </a:gridCol>
              </a:tblGrid>
              <a:tr h="49925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Afdeling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Fag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Evalueringsform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Niveau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 dirty="0">
                          <a:effectLst/>
                        </a:rPr>
                        <a:t>Socioøkonomisk reference 3 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Prøvekarakter 3 år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Forskel 3 år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Signifikant 3 år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3846001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HCØ, Ballerup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Skriftlig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8220144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Eksamensresultat (inkl. bonus 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941784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Studieområdeprojekt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Opgave/Projekt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9880093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HCØ, Frederiksberg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Skriftlig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058809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Eksamensresultat (inkl. bonus 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96404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Studieområdeprojekt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Opgave/Projekt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0164856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u="none" strike="noStrike">
                          <a:effectLst/>
                        </a:rPr>
                        <a:t>HCØ, Lyngby</a:t>
                      </a:r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Skriftlig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605625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Eksamensresultat (inkl. bonus 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014644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Studieområdeprojekt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Opgave/Projekt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52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82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0621C-C2E3-6E7A-3B1D-0568AAE5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EUD Elevtrivsel benchmarking 2022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https://uddannelsesstatistik.dk/Pages/Reports/1641.aspx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C73BECA-5662-5259-D7FC-8DF62378C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72253"/>
              </p:ext>
            </p:extLst>
          </p:nvPr>
        </p:nvGraphicFramePr>
        <p:xfrm>
          <a:off x="615950" y="1874981"/>
          <a:ext cx="10938741" cy="436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ølget fane 3">
            <a:extLst>
              <a:ext uri="{FF2B5EF4-FFF2-40B4-BE49-F238E27FC236}">
                <a16:creationId xmlns:a16="http://schemas.microsoft.com/office/drawing/2014/main" id="{BE16EDE4-6854-D36D-F429-CD7777DF30D7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2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Vækst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822714" y="4160018"/>
            <a:ext cx="8524736" cy="1350236"/>
          </a:xfrm>
        </p:spPr>
        <p:txBody>
          <a:bodyPr>
            <a:normAutofit/>
          </a:bodyPr>
          <a:lstStyle/>
          <a:p>
            <a:r>
              <a:rPr lang="da-DK"/>
              <a:t>Ansøgninger direkte fra folkeskolen</a:t>
            </a:r>
          </a:p>
          <a:p>
            <a:r>
              <a:rPr lang="da-DK"/>
              <a:t>Bestand</a:t>
            </a:r>
          </a:p>
          <a:p>
            <a:r>
              <a:rPr lang="da-DK"/>
              <a:t>Praktikaftaler </a:t>
            </a:r>
          </a:p>
        </p:txBody>
      </p:sp>
    </p:spTree>
    <p:extLst>
      <p:ext uri="{BB962C8B-B14F-4D97-AF65-F5344CB8AC3E}">
        <p14:creationId xmlns:p14="http://schemas.microsoft.com/office/powerpoint/2010/main" val="569496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Ansøgning 1. prioritet direkte fra folkeskolen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684691"/>
              </p:ext>
            </p:extLst>
          </p:nvPr>
        </p:nvGraphicFramePr>
        <p:xfrm>
          <a:off x="344099" y="1548038"/>
          <a:ext cx="11486264" cy="468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https://uddannelsesstatistik.dk/Pages/Reports/1587.aspx</a:t>
            </a:r>
          </a:p>
        </p:txBody>
      </p:sp>
      <p:sp>
        <p:nvSpPr>
          <p:cNvPr id="9" name="Bølget fane 8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48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Bestandstal fordelt på uddannelsesgrupper</a:t>
            </a:r>
            <a:br>
              <a:rPr lang="da-DK" dirty="0"/>
            </a:br>
            <a:r>
              <a:rPr lang="da-DK" sz="1600" b="0" dirty="0"/>
              <a:t>Statistikken viser bestanden (antallet) af elever som er i gang med en gymnasial uddannelse eller en erhvervsuddannelse </a:t>
            </a:r>
            <a:br>
              <a:rPr lang="da-DK" sz="1600" b="0" dirty="0"/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Kilde: https://uddannelsesstatistik.dk/Pages/Reports/1852.aspx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24610"/>
              </p:ext>
            </p:extLst>
          </p:nvPr>
        </p:nvGraphicFramePr>
        <p:xfrm>
          <a:off x="725914" y="2353236"/>
          <a:ext cx="10713498" cy="2401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0732">
                  <a:extLst>
                    <a:ext uri="{9D8B030D-6E8A-4147-A177-3AD203B41FA5}">
                      <a16:colId xmlns:a16="http://schemas.microsoft.com/office/drawing/2014/main" val="2968554672"/>
                    </a:ext>
                  </a:extLst>
                </a:gridCol>
                <a:gridCol w="1530434">
                  <a:extLst>
                    <a:ext uri="{9D8B030D-6E8A-4147-A177-3AD203B41FA5}">
                      <a16:colId xmlns:a16="http://schemas.microsoft.com/office/drawing/2014/main" val="1619022986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4200597074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2393821214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724534846"/>
                    </a:ext>
                  </a:extLst>
                </a:gridCol>
                <a:gridCol w="1785583">
                  <a:extLst>
                    <a:ext uri="{9D8B030D-6E8A-4147-A177-3AD203B41FA5}">
                      <a16:colId xmlns:a16="http://schemas.microsoft.com/office/drawing/2014/main" val="4244212267"/>
                    </a:ext>
                  </a:extLst>
                </a:gridCol>
              </a:tblGrid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Antal elever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År pr. september måned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3992155"/>
                  </a:ext>
                </a:extLst>
              </a:tr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Uddannelsesgruppe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2020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481376"/>
                  </a:ext>
                </a:extLst>
              </a:tr>
              <a:tr h="557011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u="none" strike="noStrike" dirty="0">
                          <a:effectLst/>
                          <a:latin typeface="+mn-lt"/>
                        </a:rPr>
                        <a:t>Gymnasial uddannelse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3586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0" u="none" strike="noStrike">
                          <a:effectLst/>
                          <a:latin typeface="+mn-lt"/>
                        </a:rPr>
                        <a:t>Erhvervsuddannelse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4.961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5.358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5.508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5.516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5.169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7590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  <a:latin typeface="+mn-lt"/>
                        </a:rPr>
                        <a:t>Hovedtotal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909906"/>
                  </a:ext>
                </a:extLst>
              </a:tr>
            </a:tbl>
          </a:graphicData>
        </a:graphic>
      </p:graphicFrame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2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579B-904F-4B26-B696-1943A08C5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EUD</a:t>
            </a:r>
          </a:p>
        </p:txBody>
      </p:sp>
    </p:spTree>
    <p:extLst>
      <p:ext uri="{BB962C8B-B14F-4D97-AF65-F5344CB8AC3E}">
        <p14:creationId xmlns:p14="http://schemas.microsoft.com/office/powerpoint/2010/main" val="171467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Ansøgning 1. prioritet direkte fra folkeskolen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https://uddannelsesstatistik.dk/Pages/Reports/1587.aspx</a:t>
            </a:r>
          </a:p>
        </p:txBody>
      </p:sp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E2CACE39-8416-5956-A7F6-213AB50EB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160524"/>
              </p:ext>
            </p:extLst>
          </p:nvPr>
        </p:nvGraphicFramePr>
        <p:xfrm>
          <a:off x="615950" y="1828800"/>
          <a:ext cx="10837893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815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EUD Ansøgning 1. prioritet direkte fra folkeskolen - Benchmarking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https://uddannelsesstatistik.dk/Pages/Reports/1587.aspx</a:t>
            </a:r>
          </a:p>
        </p:txBody>
      </p:sp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E2CACE39-8416-5956-A7F6-213AB50EB2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40733"/>
              </p:ext>
            </p:extLst>
          </p:nvPr>
        </p:nvGraphicFramePr>
        <p:xfrm>
          <a:off x="615950" y="1828800"/>
          <a:ext cx="10837893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593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Tilgang til GF1 og GF2</a:t>
            </a:r>
            <a:br>
              <a:rPr lang="da-DK" dirty="0"/>
            </a:br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https://uddannelsesstatistik.dk/Pages/Reports/1840.aspx</a:t>
            </a:r>
          </a:p>
        </p:txBody>
      </p:sp>
      <p:sp>
        <p:nvSpPr>
          <p:cNvPr id="9" name="Bølget fane 8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EDC6332-9CD7-4FF4-B0C3-1621B1CADC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259364"/>
              </p:ext>
            </p:extLst>
          </p:nvPr>
        </p:nvGraphicFramePr>
        <p:xfrm>
          <a:off x="905164" y="1868649"/>
          <a:ext cx="10307781" cy="419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427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30481" y="718227"/>
            <a:ext cx="10713501" cy="968979"/>
          </a:xfrm>
        </p:spPr>
        <p:txBody>
          <a:bodyPr>
            <a:normAutofit/>
          </a:bodyPr>
          <a:lstStyle/>
          <a:p>
            <a:r>
              <a:rPr lang="da-DK"/>
              <a:t>Tilgang til grundforløbet august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47684" y="1139550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https://uddannelsesstatistik.dk/Pages/Reports/1840.aspx</a:t>
            </a:r>
          </a:p>
        </p:txBody>
      </p:sp>
      <p:sp>
        <p:nvSpPr>
          <p:cNvPr id="9" name="Bølget fane 8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3E1DE85-B340-47B6-BD22-9D22577A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97468"/>
              </p:ext>
            </p:extLst>
          </p:nvPr>
        </p:nvGraphicFramePr>
        <p:xfrm>
          <a:off x="748017" y="1687205"/>
          <a:ext cx="10287864" cy="4084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0974">
                  <a:extLst>
                    <a:ext uri="{9D8B030D-6E8A-4147-A177-3AD203B41FA5}">
                      <a16:colId xmlns:a16="http://schemas.microsoft.com/office/drawing/2014/main" val="4216466155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3418357579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3942566253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2982997908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782912678"/>
                    </a:ext>
                  </a:extLst>
                </a:gridCol>
                <a:gridCol w="1207378">
                  <a:extLst>
                    <a:ext uri="{9D8B030D-6E8A-4147-A177-3AD203B41FA5}">
                      <a16:colId xmlns:a16="http://schemas.microsoft.com/office/drawing/2014/main" val="895361913"/>
                    </a:ext>
                  </a:extLst>
                </a:gridCol>
              </a:tblGrid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Uddannelse 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799108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Teknologi, byggeri og transport – samlet GF1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70229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Automatik- og procesuddannelse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7182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Bygningsmaler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02110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Cykel- og motorcykelmekaniker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161978"/>
                  </a:ext>
                </a:extLst>
              </a:tr>
              <a:tr h="205507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Data- og kommunikationsuddannelsen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2781739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Elektriker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411988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Finmekaniker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10334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Flytekniker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625824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Karrosseriteknikeruddannelsen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9477935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Køletekniker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270024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Lager- og terminaluddannelse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498201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Lastvognsmekaniker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413944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Lufthavnsuddannelsen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056596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Ortopædist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366288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Personvognsmekaniker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1232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Serviceassistent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95053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Skiltetekniker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726463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Smedeuddannelse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072611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Vejgodstransportuddannelse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868417"/>
                  </a:ext>
                </a:extLst>
              </a:tr>
              <a:tr h="19162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VVS-energiuddannelsen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24" marR="8724" marT="87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206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91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914" y="723900"/>
            <a:ext cx="10239137" cy="968979"/>
          </a:xfrm>
        </p:spPr>
        <p:txBody>
          <a:bodyPr>
            <a:normAutofit fontScale="90000"/>
          </a:bodyPr>
          <a:lstStyle/>
          <a:p>
            <a:r>
              <a:rPr lang="da-DK" dirty="0"/>
              <a:t>EUD bestandstal fordelt på uddannelser</a:t>
            </a:r>
            <a:br>
              <a:rPr lang="da-DK" dirty="0"/>
            </a:br>
            <a:r>
              <a:rPr lang="da-DK" sz="1600" b="0" dirty="0"/>
              <a:t>Statistikken viser antallet af elever som er i gang med en erhvervsuddannelse pr. september et givent år fordelt på uddannelse. </a:t>
            </a:r>
            <a:br>
              <a:rPr lang="da-DK" sz="1300" b="0" dirty="0"/>
            </a:br>
            <a:r>
              <a:rPr lang="da-DK" sz="1300" b="0" dirty="0"/>
              <a:t>´</a:t>
            </a:r>
            <a:br>
              <a:rPr lang="da-DK" sz="1300" b="0" dirty="0"/>
            </a:br>
            <a:r>
              <a:rPr lang="da-DK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Kilde: https://uddannelsesstatistik.dk/Pages/Reports/1850.aspx </a:t>
            </a:r>
            <a:endParaRPr lang="da-DK" sz="16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85303"/>
              </p:ext>
            </p:extLst>
          </p:nvPr>
        </p:nvGraphicFramePr>
        <p:xfrm>
          <a:off x="671205" y="1971624"/>
          <a:ext cx="10747071" cy="4265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4233">
                  <a:extLst>
                    <a:ext uri="{9D8B030D-6E8A-4147-A177-3AD203B41FA5}">
                      <a16:colId xmlns:a16="http://schemas.microsoft.com/office/drawing/2014/main" val="4207203632"/>
                    </a:ext>
                  </a:extLst>
                </a:gridCol>
                <a:gridCol w="1222109">
                  <a:extLst>
                    <a:ext uri="{9D8B030D-6E8A-4147-A177-3AD203B41FA5}">
                      <a16:colId xmlns:a16="http://schemas.microsoft.com/office/drawing/2014/main" val="2840165611"/>
                    </a:ext>
                  </a:extLst>
                </a:gridCol>
                <a:gridCol w="1080777">
                  <a:extLst>
                    <a:ext uri="{9D8B030D-6E8A-4147-A177-3AD203B41FA5}">
                      <a16:colId xmlns:a16="http://schemas.microsoft.com/office/drawing/2014/main" val="694097618"/>
                    </a:ext>
                  </a:extLst>
                </a:gridCol>
                <a:gridCol w="1055836">
                  <a:extLst>
                    <a:ext uri="{9D8B030D-6E8A-4147-A177-3AD203B41FA5}">
                      <a16:colId xmlns:a16="http://schemas.microsoft.com/office/drawing/2014/main" val="2795364086"/>
                    </a:ext>
                  </a:extLst>
                </a:gridCol>
                <a:gridCol w="1368533">
                  <a:extLst>
                    <a:ext uri="{9D8B030D-6E8A-4147-A177-3AD203B41FA5}">
                      <a16:colId xmlns:a16="http://schemas.microsoft.com/office/drawing/2014/main" val="3038121104"/>
                    </a:ext>
                  </a:extLst>
                </a:gridCol>
                <a:gridCol w="1055583">
                  <a:extLst>
                    <a:ext uri="{9D8B030D-6E8A-4147-A177-3AD203B41FA5}">
                      <a16:colId xmlns:a16="http://schemas.microsoft.com/office/drawing/2014/main" val="4222261068"/>
                    </a:ext>
                  </a:extLst>
                </a:gridCol>
              </a:tblGrid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Uddannelse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>
                          <a:effectLst/>
                          <a:latin typeface="+mn-lt"/>
                        </a:rPr>
                        <a:t>2019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>
                          <a:effectLst/>
                          <a:latin typeface="+mn-lt"/>
                        </a:rPr>
                        <a:t>2020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64" marR="5764" marT="57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5764" marR="5764" marT="5764" marB="0" anchor="b"/>
                </a:tc>
                <a:extLst>
                  <a:ext uri="{0D108BD9-81ED-4DB2-BD59-A6C34878D82A}">
                    <a16:rowId xmlns:a16="http://schemas.microsoft.com/office/drawing/2014/main" val="2546547786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14503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558408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940101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566814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956405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235971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8107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Individuel EUD, Teknologi, byggeri og 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2769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531596"/>
                  </a:ext>
                </a:extLst>
              </a:tr>
              <a:tr h="1939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9338737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6716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54336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92843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12001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840813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39432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62772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4573687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Teknologi, byggeri og transport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571457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883969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389428"/>
                  </a:ext>
                </a:extLst>
              </a:tr>
            </a:tbl>
          </a:graphicData>
        </a:graphic>
      </p:graphicFrame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88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HTX</a:t>
            </a:r>
          </a:p>
        </p:txBody>
      </p:sp>
    </p:spTree>
    <p:extLst>
      <p:ext uri="{BB962C8B-B14F-4D97-AF65-F5344CB8AC3E}">
        <p14:creationId xmlns:p14="http://schemas.microsoft.com/office/powerpoint/2010/main" val="99437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HCØ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https://insight.response.dk/356l2h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opgøres på en skala fra 1-100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CA22AA3C-E143-494B-92A7-2E932E36F1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980" y="1556425"/>
          <a:ext cx="10837863" cy="459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Bølget fane 3">
            <a:extLst>
              <a:ext uri="{FF2B5EF4-FFF2-40B4-BE49-F238E27FC236}">
                <a16:creationId xmlns:a16="http://schemas.microsoft.com/office/drawing/2014/main" id="{687A3C2B-967D-4471-E6B6-E8EEC27BB86C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1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Ansøgning 1. prioritet direkte fra folkeskolen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https://uddannelsesstatistik.dk/Pages/Reports/1587.aspx</a:t>
            </a:r>
          </a:p>
        </p:txBody>
      </p:sp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A38473FC-75DF-E342-33AD-D7B511EEE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939868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4922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405C850-FADC-490B-8769-98A488FA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5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HTX Ansøgning 1. prioritet direkte fra folkeskolen - Benchmarking</a:t>
            </a:r>
            <a:br>
              <a:rPr lang="da-DK" sz="24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300" b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  <a:t>Kilde: https://uddannelsesstatistik.dk/Pages/Reports/1587.aspx</a:t>
            </a:r>
          </a:p>
        </p:txBody>
      </p:sp>
      <p:sp>
        <p:nvSpPr>
          <p:cNvPr id="10" name="Bølget fane 4">
            <a:extLst>
              <a:ext uri="{FF2B5EF4-FFF2-40B4-BE49-F238E27FC236}">
                <a16:creationId xmlns:a16="http://schemas.microsoft.com/office/drawing/2014/main" id="{BA057809-7AA1-4AAC-8949-1B3EFC644A10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DDF04B54-35F6-C539-FBAE-73CDA2719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25847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008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Lærepladser</a:t>
            </a:r>
          </a:p>
        </p:txBody>
      </p:sp>
    </p:spTree>
    <p:extLst>
      <p:ext uri="{BB962C8B-B14F-4D97-AF65-F5344CB8AC3E}">
        <p14:creationId xmlns:p14="http://schemas.microsoft.com/office/powerpoint/2010/main" val="2613862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Målsætning for indgåelse af uddannelsesaftaler på GF2 2023</a:t>
            </a:r>
            <a:br>
              <a:rPr lang="da-DK" sz="24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https://uddannelsesstatistik.dk/Pages/Reports/2009.aspx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EC8FCD5-6BC3-FBE9-7468-336BAA4F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62042"/>
              </p:ext>
            </p:extLst>
          </p:nvPr>
        </p:nvGraphicFramePr>
        <p:xfrm>
          <a:off x="677069" y="2139414"/>
          <a:ext cx="10837862" cy="3011169"/>
        </p:xfrm>
        <a:graphic>
          <a:graphicData uri="http://schemas.openxmlformats.org/drawingml/2006/table">
            <a:tbl>
              <a:tblPr/>
              <a:tblGrid>
                <a:gridCol w="790819">
                  <a:extLst>
                    <a:ext uri="{9D8B030D-6E8A-4147-A177-3AD203B41FA5}">
                      <a16:colId xmlns:a16="http://schemas.microsoft.com/office/drawing/2014/main" val="2942045894"/>
                    </a:ext>
                  </a:extLst>
                </a:gridCol>
                <a:gridCol w="3798277">
                  <a:extLst>
                    <a:ext uri="{9D8B030D-6E8A-4147-A177-3AD203B41FA5}">
                      <a16:colId xmlns:a16="http://schemas.microsoft.com/office/drawing/2014/main" val="31174721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96781054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val="2470749295"/>
                    </a:ext>
                  </a:extLst>
                </a:gridCol>
                <a:gridCol w="1844430">
                  <a:extLst>
                    <a:ext uri="{9D8B030D-6E8A-4147-A177-3AD203B41FA5}">
                      <a16:colId xmlns:a16="http://schemas.microsoft.com/office/drawing/2014/main" val="353902352"/>
                    </a:ext>
                  </a:extLst>
                </a:gridCol>
                <a:gridCol w="1223474">
                  <a:extLst>
                    <a:ext uri="{9D8B030D-6E8A-4147-A177-3AD203B41FA5}">
                      <a16:colId xmlns:a16="http://schemas.microsoft.com/office/drawing/2014/main" val="3202330835"/>
                    </a:ext>
                  </a:extLst>
                </a:gridCol>
              </a:tblGrid>
              <a:tr h="161759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Institution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Uddannelse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15 uger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slut GF2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indfasningsmål 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</a:t>
                      </a:r>
                      <a:r>
                        <a:rPr lang="da-DK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indfasningsår</a:t>
                      </a:r>
                      <a:endParaRPr lang="da-DK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43737"/>
                  </a:ext>
                </a:extLst>
              </a:tr>
              <a:tr h="185586"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378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430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2687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55663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914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4056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09064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6492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2720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883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1809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2024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627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Smedeuddannelse,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2747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219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VVS-energiuddannelsen, grundforløb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A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57324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055EEEBB-43AC-1075-2383-1F6A268A44A1}"/>
              </a:ext>
            </a:extLst>
          </p:cNvPr>
          <p:cNvSpPr txBox="1"/>
          <p:nvPr/>
        </p:nvSpPr>
        <p:spPr>
          <a:xfrm>
            <a:off x="616688" y="5215815"/>
            <a:ext cx="10194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NEXT</a:t>
            </a:r>
            <a:r>
              <a:rPr lang="da-DK" sz="1050" dirty="0"/>
              <a:t> har til sammenligning ikke nået målsætningen for 9 ud af 26 uddannelser – 35%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0A24401-F5CA-B2B1-1EE7-9154FCE641AB}"/>
              </a:ext>
            </a:extLst>
          </p:cNvPr>
          <p:cNvSpPr txBox="1"/>
          <p:nvPr/>
        </p:nvSpPr>
        <p:spPr>
          <a:xfrm>
            <a:off x="616688" y="1820266"/>
            <a:ext cx="6478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rgbClr val="000000"/>
                </a:solidFill>
              </a:rPr>
              <a:t>Status 1. kvartal 2023</a:t>
            </a:r>
          </a:p>
        </p:txBody>
      </p:sp>
    </p:spTree>
    <p:extLst>
      <p:ext uri="{BB962C8B-B14F-4D97-AF65-F5344CB8AC3E}">
        <p14:creationId xmlns:p14="http://schemas.microsoft.com/office/powerpoint/2010/main" val="1414047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Målsætning for indgåelse af uddannelsesaftaler på GF2 2022</a:t>
            </a:r>
            <a:br>
              <a:rPr lang="da-DK" sz="2400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Kilde: https://uddannelsesstatistik.dk/Pages/Reports/2009.aspx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20716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EC8FCD5-6BC3-FBE9-7468-336BAA4F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44426"/>
              </p:ext>
            </p:extLst>
          </p:nvPr>
        </p:nvGraphicFramePr>
        <p:xfrm>
          <a:off x="677069" y="2139414"/>
          <a:ext cx="10837862" cy="3692058"/>
        </p:xfrm>
        <a:graphic>
          <a:graphicData uri="http://schemas.openxmlformats.org/drawingml/2006/table">
            <a:tbl>
              <a:tblPr/>
              <a:tblGrid>
                <a:gridCol w="790819">
                  <a:extLst>
                    <a:ext uri="{9D8B030D-6E8A-4147-A177-3AD203B41FA5}">
                      <a16:colId xmlns:a16="http://schemas.microsoft.com/office/drawing/2014/main" val="2942045894"/>
                    </a:ext>
                  </a:extLst>
                </a:gridCol>
                <a:gridCol w="3798277">
                  <a:extLst>
                    <a:ext uri="{9D8B030D-6E8A-4147-A177-3AD203B41FA5}">
                      <a16:colId xmlns:a16="http://schemas.microsoft.com/office/drawing/2014/main" val="31174721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96781054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val="2470749295"/>
                    </a:ext>
                  </a:extLst>
                </a:gridCol>
                <a:gridCol w="1844430">
                  <a:extLst>
                    <a:ext uri="{9D8B030D-6E8A-4147-A177-3AD203B41FA5}">
                      <a16:colId xmlns:a16="http://schemas.microsoft.com/office/drawing/2014/main" val="353902352"/>
                    </a:ext>
                  </a:extLst>
                </a:gridCol>
                <a:gridCol w="1223474">
                  <a:extLst>
                    <a:ext uri="{9D8B030D-6E8A-4147-A177-3AD203B41FA5}">
                      <a16:colId xmlns:a16="http://schemas.microsoft.com/office/drawing/2014/main" val="3202330835"/>
                    </a:ext>
                  </a:extLst>
                </a:gridCol>
              </a:tblGrid>
              <a:tr h="16175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Institution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Uddannelse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15 uger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Andel aftale slut GF2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indfasningsmål 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GF2 </a:t>
                      </a:r>
                      <a:r>
                        <a:rPr lang="da-D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indfasningsår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43737"/>
                  </a:ext>
                </a:extLst>
              </a:tr>
              <a:tr h="185586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</a:t>
                      </a: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46,4%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51,7%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0378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Bygningsmaler,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84,8%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8430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Cykel- og motorcykelmekaniker,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77,3%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58,2%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72687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Data- og kommunikationsuddannelsen,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55663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52,8%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914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Finmekaniker,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55,6%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4056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Flytekniker,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09064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Karrosseriteknikeruddannelsen,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89,1%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6492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Køletekniker,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78,3%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12720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Lager- og terminaluddannelse,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88396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Lastvognsmekaniker,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1809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Lufthavnsuddannelsen,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29,4%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52024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Ortopædist,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627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Personvognsmekaniker,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54,8%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23182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Serviceassistent,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60,6%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27475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Skiltetekniker,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72,0%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21921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Smedeuddannelse,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62,5%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75,7%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57324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Vejgodstransportuddannelse, grundforløb 2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88,1%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66,0%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2399"/>
                  </a:ext>
                </a:extLst>
              </a:tr>
              <a:tr h="161759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VVS-energiuddannelsen, grundforløb 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79,9%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79,6%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8088" marR="8088" marT="80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53513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055EEEBB-43AC-1075-2383-1F6A268A44A1}"/>
              </a:ext>
            </a:extLst>
          </p:cNvPr>
          <p:cNvSpPr txBox="1"/>
          <p:nvPr/>
        </p:nvSpPr>
        <p:spPr>
          <a:xfrm>
            <a:off x="616688" y="5840820"/>
            <a:ext cx="101941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/>
              <a:t>NEXT</a:t>
            </a:r>
            <a:r>
              <a:rPr lang="da-DK" sz="1050" dirty="0"/>
              <a:t> har til sammenligning ikke nået målsætningen for 18 ud af 28 uddannelser – 64%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3F0DB09-1D01-2FD1-0E15-74A781CE8B3B}"/>
              </a:ext>
            </a:extLst>
          </p:cNvPr>
          <p:cNvSpPr txBox="1"/>
          <p:nvPr/>
        </p:nvSpPr>
        <p:spPr>
          <a:xfrm>
            <a:off x="616688" y="1820266"/>
            <a:ext cx="6478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1" dirty="0">
                <a:solidFill>
                  <a:srgbClr val="000000"/>
                </a:solidFill>
              </a:rPr>
              <a:t>Status 2022 samlet</a:t>
            </a:r>
          </a:p>
        </p:txBody>
      </p:sp>
    </p:spTree>
    <p:extLst>
      <p:ext uri="{BB962C8B-B14F-4D97-AF65-F5344CB8AC3E}">
        <p14:creationId xmlns:p14="http://schemas.microsoft.com/office/powerpoint/2010/main" val="3319839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688" y="620553"/>
            <a:ext cx="9875821" cy="1070135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Indgåede aftaler de seneste 12 måneder – februar 2023 </a:t>
            </a:r>
            <a:br>
              <a:rPr lang="da-DK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a-DK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Kilde: </a:t>
            </a:r>
            <a:r>
              <a:rPr lang="da-DK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https://uddannelsesstatistik.dk/Pages/Reports/1610.aspx </a:t>
            </a:r>
          </a:p>
        </p:txBody>
      </p:sp>
      <p:sp>
        <p:nvSpPr>
          <p:cNvPr id="5" name="Bølget fane 4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96EA28-0EF4-4C1A-BD3A-FCF39711B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31763"/>
              </p:ext>
            </p:extLst>
          </p:nvPr>
        </p:nvGraphicFramePr>
        <p:xfrm>
          <a:off x="616688" y="1961661"/>
          <a:ext cx="10597661" cy="410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8241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87D77-09B1-4A0F-A842-3FC1369D9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AMU</a:t>
            </a:r>
          </a:p>
        </p:txBody>
      </p:sp>
    </p:spTree>
    <p:extLst>
      <p:ext uri="{BB962C8B-B14F-4D97-AF65-F5344CB8AC3E}">
        <p14:creationId xmlns:p14="http://schemas.microsoft.com/office/powerpoint/2010/main" val="1526378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8" y="620553"/>
            <a:ext cx="10837893" cy="1070135"/>
          </a:xfrm>
        </p:spPr>
        <p:txBody>
          <a:bodyPr anchor="t"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Aktivitet</a:t>
            </a:r>
            <a:br>
              <a:rPr lang="da-DK" sz="2800" dirty="0"/>
            </a:br>
            <a:r>
              <a:rPr lang="da-DK" sz="16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https://uddannelsesstatistik.dk/Pages/Reports/1801.aspx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9B42A896-D27D-A752-B0C4-3B8B83722D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717797"/>
              </p:ext>
            </p:extLst>
          </p:nvPr>
        </p:nvGraphicFramePr>
        <p:xfrm>
          <a:off x="6462444" y="2235198"/>
          <a:ext cx="4424388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398">
                  <a:extLst>
                    <a:ext uri="{9D8B030D-6E8A-4147-A177-3AD203B41FA5}">
                      <a16:colId xmlns:a16="http://schemas.microsoft.com/office/drawing/2014/main" val="1019481275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330909867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525472782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213054251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1524215564"/>
                    </a:ext>
                  </a:extLst>
                </a:gridCol>
                <a:gridCol w="737398">
                  <a:extLst>
                    <a:ext uri="{9D8B030D-6E8A-4147-A177-3AD203B41FA5}">
                      <a16:colId xmlns:a16="http://schemas.microsoft.com/office/drawing/2014/main" val="14472181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1.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3.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4. kvartal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Total 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6788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2018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3.931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3.387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2.859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4.538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14.715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34254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2019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5.097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4.119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2.534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5.334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17.084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20603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2020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3.664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1.896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3.075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4.004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12.639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55419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2.788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3.217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2.033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3.685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11.723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83719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2022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a-D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  <a:latin typeface="+mn-lt"/>
                        </a:rPr>
                        <a:t>13.061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0345822"/>
                  </a:ext>
                </a:extLst>
              </a:tr>
            </a:tbl>
          </a:graphicData>
        </a:graphic>
      </p:graphicFrame>
      <p:graphicFrame>
        <p:nvGraphicFramePr>
          <p:cNvPr id="12" name="Pladsholder til indhold 11">
            <a:extLst>
              <a:ext uri="{FF2B5EF4-FFF2-40B4-BE49-F238E27FC236}">
                <a16:creationId xmlns:a16="http://schemas.microsoft.com/office/drawing/2014/main" id="{738A7CB5-99BB-B863-9406-D7F3A30B66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8205082"/>
              </p:ext>
            </p:extLst>
          </p:nvPr>
        </p:nvGraphicFramePr>
        <p:xfrm>
          <a:off x="6159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ølget fane 4">
            <a:extLst>
              <a:ext uri="{FF2B5EF4-FFF2-40B4-BE49-F238E27FC236}">
                <a16:creationId xmlns:a16="http://schemas.microsoft.com/office/drawing/2014/main" id="{604644BE-1F18-7B8D-B45E-D17A2A62D221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361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Aktivitet Benchmarking</a:t>
            </a:r>
            <a:br>
              <a:rPr lang="da-DK" sz="2800" dirty="0"/>
            </a:br>
            <a:r>
              <a:rPr lang="da-DK" sz="16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Kilde: https://uddannelsesstatistik.dk/Pages/Reports/1801.aspx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7676F5EA-024E-4991-A298-6A05043A1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4997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ølget fane 4">
            <a:extLst>
              <a:ext uri="{FF2B5EF4-FFF2-40B4-BE49-F238E27FC236}">
                <a16:creationId xmlns:a16="http://schemas.microsoft.com/office/drawing/2014/main" id="{1F3ADFB0-95E4-F51E-2226-79DC560500FE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9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Viskvalitet – svarprocent</a:t>
            </a:r>
            <a:b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Kilde</a:t>
            </a: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https://teccph.sharepoint.com/sites/intra-lederintra-guide/SitePages/AMU.aspx</a:t>
            </a:r>
            <a:endParaRPr lang="da-DK" sz="280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DCCC984-E82D-0690-A08F-2A1DC7A29C3C}"/>
              </a:ext>
            </a:extLst>
          </p:cNvPr>
          <p:cNvSpPr txBox="1"/>
          <p:nvPr/>
        </p:nvSpPr>
        <p:spPr>
          <a:xfrm>
            <a:off x="615950" y="6267938"/>
            <a:ext cx="3862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*BVUM krav er at 80% besvarer Viskvalitet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499672D5-8579-4551-DF94-CF815D5DE9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ølget fane 4">
            <a:extLst>
              <a:ext uri="{FF2B5EF4-FFF2-40B4-BE49-F238E27FC236}">
                <a16:creationId xmlns:a16="http://schemas.microsoft.com/office/drawing/2014/main" id="{BDF0F24D-29CA-6801-C787-B44815D9F3BC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6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D5BFC-5F6A-44AE-9B16-C408C472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ETU resultat HCØ – historisk udvikling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https://uni.uddannelsesstatistik.dk/Pages/Reports/1860.aspx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A9BDCED-F737-4CB0-8E09-24D952A63D24}"/>
              </a:ext>
            </a:extLst>
          </p:cNvPr>
          <p:cNvSpPr txBox="1"/>
          <p:nvPr/>
        </p:nvSpPr>
        <p:spPr>
          <a:xfrm>
            <a:off x="741405" y="6237447"/>
            <a:ext cx="7166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dirty="0"/>
              <a:t>Kilde: </a:t>
            </a:r>
            <a:r>
              <a:rPr lang="da-DK" sz="900" dirty="0">
                <a:hlinkClick r:id="rId3"/>
              </a:rPr>
              <a:t>https://uni.uddannelsesstatistik.dk/Pages/Reports/1860.aspx</a:t>
            </a:r>
            <a:r>
              <a:rPr lang="da-DK" sz="900" dirty="0"/>
              <a:t> - opgøres på en skala fra 1-5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984564B-AD65-4D04-855A-6163323A7D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950" y="1690688"/>
          <a:ext cx="10837863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Bølget fane 3">
            <a:extLst>
              <a:ext uri="{FF2B5EF4-FFF2-40B4-BE49-F238E27FC236}">
                <a16:creationId xmlns:a16="http://schemas.microsoft.com/office/drawing/2014/main" id="{447164B5-3B66-D34D-B0E7-28ADB7ED6944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44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C6CFA8-9A04-919B-FE8F-CF841BD0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AMU Viskvalitet – kursisttilfredshed</a:t>
            </a:r>
            <a:br>
              <a:rPr lang="da-DK" sz="28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Kilde: 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https://www.viskvalitet.dk/uvm/web.pages.WebFrontpage</a:t>
            </a:r>
            <a:endParaRPr lang="da-DK" sz="280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0FFFCB9C-0BFF-C0ED-E05B-9834B095D6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0592850"/>
              </p:ext>
            </p:extLst>
          </p:nvPr>
        </p:nvGraphicFramePr>
        <p:xfrm>
          <a:off x="6159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96A8E035-4FB0-0042-2AA7-AA215B412C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4191128"/>
              </p:ext>
            </p:extLst>
          </p:nvPr>
        </p:nvGraphicFramePr>
        <p:xfrm>
          <a:off x="6272213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Bølget fane 4">
            <a:extLst>
              <a:ext uri="{FF2B5EF4-FFF2-40B4-BE49-F238E27FC236}">
                <a16:creationId xmlns:a16="http://schemas.microsoft.com/office/drawing/2014/main" id="{1B282E88-510E-0433-7C3B-715A7A280EBE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0621C-C2E3-6E7A-3B1D-0568AAE5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HTX Elevtrivsel benchmarking 2022</a:t>
            </a:r>
            <a:b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Kilde: https://uddannelsesstatistik.dk/Pages/Reports/1641.aspx - opgøres på en skala fra 1-5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ølget fane 3">
            <a:extLst>
              <a:ext uri="{FF2B5EF4-FFF2-40B4-BE49-F238E27FC236}">
                <a16:creationId xmlns:a16="http://schemas.microsoft.com/office/drawing/2014/main" id="{BE16EDE4-6854-D36D-F429-CD7777DF30D7}"/>
              </a:ext>
            </a:extLst>
          </p:cNvPr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F7BC5861-43BC-C03C-1E89-3211077A8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60994"/>
              </p:ext>
            </p:extLst>
          </p:nvPr>
        </p:nvGraphicFramePr>
        <p:xfrm>
          <a:off x="615950" y="1987550"/>
          <a:ext cx="10837863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803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Resultat VTU – EUD 2022</a:t>
            </a:r>
            <a:br>
              <a:rPr lang="da-DK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VTU Ennova værktøj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035634" y="5263816"/>
            <a:ext cx="1321677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da-DK" sz="10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Bølget fane 16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pic>
        <p:nvPicPr>
          <p:cNvPr id="3" name="Pladsholder til indhold 6">
            <a:extLst>
              <a:ext uri="{FF2B5EF4-FFF2-40B4-BE49-F238E27FC236}">
                <a16:creationId xmlns:a16="http://schemas.microsoft.com/office/drawing/2014/main" id="{1FFEC616-FE0A-9713-8358-62FF3C5D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8" y="2125785"/>
            <a:ext cx="11209232" cy="3621962"/>
          </a:xfrm>
          <a:prstGeom prst="rect">
            <a:avLst/>
          </a:prstGeom>
        </p:spPr>
      </p:pic>
      <p:pic>
        <p:nvPicPr>
          <p:cNvPr id="5" name="Grafik 4" descr="Konvolut kontur">
            <a:extLst>
              <a:ext uri="{FF2B5EF4-FFF2-40B4-BE49-F238E27FC236}">
                <a16:creationId xmlns:a16="http://schemas.microsoft.com/office/drawing/2014/main" id="{5EBF7F65-0037-98B4-1070-D0DCA24B2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442" y="6026434"/>
            <a:ext cx="358427" cy="358427"/>
          </a:xfrm>
          <a:prstGeom prst="rect">
            <a:avLst/>
          </a:prstGeom>
        </p:spPr>
      </p:pic>
      <p:pic>
        <p:nvPicPr>
          <p:cNvPr id="6" name="Grafik 5" descr="Bruger kontur">
            <a:extLst>
              <a:ext uri="{FF2B5EF4-FFF2-40B4-BE49-F238E27FC236}">
                <a16:creationId xmlns:a16="http://schemas.microsoft.com/office/drawing/2014/main" id="{847E5495-434F-F23E-A158-882DFB588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5703" y="6033862"/>
            <a:ext cx="358427" cy="358427"/>
          </a:xfrm>
          <a:prstGeom prst="rect">
            <a:avLst/>
          </a:prstGeom>
        </p:spPr>
      </p:pic>
      <p:pic>
        <p:nvPicPr>
          <p:cNvPr id="7" name="Grafik 6" descr="Opadgående tendens kontur">
            <a:extLst>
              <a:ext uri="{FF2B5EF4-FFF2-40B4-BE49-F238E27FC236}">
                <a16:creationId xmlns:a16="http://schemas.microsoft.com/office/drawing/2014/main" id="{AD71EF4B-8322-A824-29ED-E740EA3094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38128" y="6044121"/>
            <a:ext cx="339969" cy="33791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FFAF8AB-4D9D-7DDF-5534-84FC8FA4236A}"/>
              </a:ext>
            </a:extLst>
          </p:cNvPr>
          <p:cNvSpPr txBox="1"/>
          <p:nvPr/>
        </p:nvSpPr>
        <p:spPr>
          <a:xfrm>
            <a:off x="1305869" y="6120422"/>
            <a:ext cx="10837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Udsendte skemaer 860  		Besvarede skemaer 185 		Svarprocent 22%</a:t>
            </a:r>
          </a:p>
        </p:txBody>
      </p:sp>
    </p:spTree>
    <p:extLst>
      <p:ext uri="{BB962C8B-B14F-4D97-AF65-F5344CB8AC3E}">
        <p14:creationId xmlns:p14="http://schemas.microsoft.com/office/powerpoint/2010/main" val="347277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ølget fane 3"/>
          <p:cNvSpPr/>
          <p:nvPr/>
        </p:nvSpPr>
        <p:spPr>
          <a:xfrm>
            <a:off x="11035882" y="620552"/>
            <a:ext cx="837398" cy="480675"/>
          </a:xfrm>
          <a:prstGeom prst="wav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err="1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16688" y="457820"/>
            <a:ext cx="10837893" cy="10701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rgbClr val="004B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MTU 2023 - Arbejdsglæde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6688" y="922574"/>
            <a:ext cx="8529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Kilde: </a:t>
            </a:r>
            <a:r>
              <a:rPr lang="da-DK" sz="1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Actionpilot</a:t>
            </a:r>
            <a:endParaRPr lang="da-DK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6F71B71-D0F3-0110-D67B-4BF5702E3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80"/>
          <a:stretch/>
        </p:blipFill>
        <p:spPr>
          <a:xfrm>
            <a:off x="312615" y="1527955"/>
            <a:ext cx="11430599" cy="46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6579"/>
      </p:ext>
    </p:extLst>
  </p:cSld>
  <p:clrMapOvr>
    <a:masterClrMapping/>
  </p:clrMapOvr>
</p:sld>
</file>

<file path=ppt/theme/theme1.xml><?xml version="1.0" encoding="utf-8"?>
<a:theme xmlns:a="http://schemas.openxmlformats.org/drawingml/2006/main" name="TEC Turkis">
  <a:themeElements>
    <a:clrScheme name="TEC Turki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8CDAF"/>
      </a:accent1>
      <a:accent2>
        <a:srgbClr val="550041"/>
      </a:accent2>
      <a:accent3>
        <a:srgbClr val="B4A082"/>
      </a:accent3>
      <a:accent4>
        <a:srgbClr val="004B46"/>
      </a:accent4>
      <a:accent5>
        <a:srgbClr val="64BECD"/>
      </a:accent5>
      <a:accent6>
        <a:srgbClr val="00415A"/>
      </a:accent6>
      <a:hlink>
        <a:srgbClr val="000000"/>
      </a:hlink>
      <a:folHlink>
        <a:srgbClr val="000000"/>
      </a:folHlink>
    </a:clrScheme>
    <a:fontScheme name="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28CDAF"/>
    </a:custClr>
    <a:custClr name="Custom Color 2">
      <a:srgbClr val="550041"/>
    </a:custClr>
    <a:custClr name="Custom Color 3">
      <a:srgbClr val="B4A082"/>
    </a:custClr>
    <a:custClr name="Custom Color 4">
      <a:srgbClr val="00415A"/>
    </a:custClr>
    <a:custClr name="Custom Color 5">
      <a:srgbClr val="CDA01E"/>
    </a:custClr>
    <a:custClr name="Custom Color 6">
      <a:srgbClr val="004B46"/>
    </a:custClr>
    <a:custClr name="Custom Color 7">
      <a:srgbClr val="FA5050"/>
    </a:custClr>
    <a:custClr name="Custom Color 8">
      <a:srgbClr val="5A1400"/>
    </a:custClr>
    <a:custClr name="Custom Color 9">
      <a:srgbClr val="64BECD"/>
    </a:custClr>
    <a:custClr name="Custom Color 10">
      <a:srgbClr val="828282"/>
    </a:custClr>
    <a:custClr name="Custom Color 11">
      <a:srgbClr val="000000"/>
    </a:custClr>
    <a:custClr name="Custom Color 12">
      <a:srgbClr val="FFFFFF"/>
    </a:custClr>
  </a:custClrLst>
  <a:extLst>
    <a:ext uri="{05A4C25C-085E-4340-85A3-A5531E510DB2}">
      <thm15:themeFamily xmlns:thm15="http://schemas.microsoft.com/office/thememl/2012/main" name="TEC_ny" id="{B83F9FB7-21AC-4B05-8799-887E736BCA7F}" vid="{469AC8F1-D5A2-4C17-9362-DDCA1CDC91F3}"/>
    </a:ext>
  </a:extLst>
</a:theme>
</file>

<file path=ppt/theme/theme2.xml><?xml version="1.0" encoding="utf-8"?>
<a:theme xmlns:a="http://schemas.openxmlformats.org/drawingml/2006/main" name="TEC Flaskegrøn">
  <a:themeElements>
    <a:clrScheme name="TEC Flaskegrøn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B4A082"/>
      </a:accent1>
      <a:accent2>
        <a:srgbClr val="004B46"/>
      </a:accent2>
      <a:accent3>
        <a:srgbClr val="28CDAF"/>
      </a:accent3>
      <a:accent4>
        <a:srgbClr val="550041"/>
      </a:accent4>
      <a:accent5>
        <a:srgbClr val="64BECD"/>
      </a:accent5>
      <a:accent6>
        <a:srgbClr val="00415A"/>
      </a:accent6>
      <a:hlink>
        <a:srgbClr val="000000"/>
      </a:hlink>
      <a:folHlink>
        <a:srgbClr val="000000"/>
      </a:folHlink>
    </a:clrScheme>
    <a:fontScheme name="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28CDAF"/>
    </a:custClr>
    <a:custClr name="Custom Color 2">
      <a:srgbClr val="550041"/>
    </a:custClr>
    <a:custClr name="Custom Color 3">
      <a:srgbClr val="B4A082"/>
    </a:custClr>
    <a:custClr name="Custom Color 4">
      <a:srgbClr val="00415A"/>
    </a:custClr>
    <a:custClr name="Custom Color 5">
      <a:srgbClr val="CDA01E"/>
    </a:custClr>
    <a:custClr name="Custom Color 6">
      <a:srgbClr val="004B46"/>
    </a:custClr>
    <a:custClr name="Custom Color 7">
      <a:srgbClr val="FA5050"/>
    </a:custClr>
    <a:custClr name="Custom Color 8">
      <a:srgbClr val="5A1400"/>
    </a:custClr>
    <a:custClr name="Custom Color 9">
      <a:srgbClr val="64BECD"/>
    </a:custClr>
    <a:custClr name="Custom Color 10">
      <a:srgbClr val="828282"/>
    </a:custClr>
    <a:custClr name="Custom Color 11">
      <a:srgbClr val="000000"/>
    </a:custClr>
    <a:custClr name="Custom Color 12">
      <a:srgbClr val="FFFFFF"/>
    </a:custClr>
  </a:custClrLst>
  <a:extLst>
    <a:ext uri="{05A4C25C-085E-4340-85A3-A5531E510DB2}">
      <thm15:themeFamily xmlns:thm15="http://schemas.microsoft.com/office/thememl/2012/main" name="TEC_ny" id="{B83F9FB7-21AC-4B05-8799-887E736BCA7F}" vid="{E6BF791E-46B5-4EC4-BF0D-C21624DA10ED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4368367A63C542A4317B4804883B52" ma:contentTypeVersion="4" ma:contentTypeDescription="Opret et nyt dokument." ma:contentTypeScope="" ma:versionID="b57773774dec683d31c46bd132330b61">
  <xsd:schema xmlns:xsd="http://www.w3.org/2001/XMLSchema" xmlns:xs="http://www.w3.org/2001/XMLSchema" xmlns:p="http://schemas.microsoft.com/office/2006/metadata/properties" xmlns:ns2="42cacc93-b916-422b-a52e-c57269b0ceba" xmlns:ns3="649dfbe0-c090-4f9a-9d51-be80d7c034b5" targetNamespace="http://schemas.microsoft.com/office/2006/metadata/properties" ma:root="true" ma:fieldsID="9a9e142f25e2858f8dc4755a2a9ed24e" ns2:_="" ns3:_="">
    <xsd:import namespace="42cacc93-b916-422b-a52e-c57269b0ceba"/>
    <xsd:import namespace="649dfbe0-c090-4f9a-9d51-be80d7c03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acc93-b916-422b-a52e-c57269b0c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dfbe0-c090-4f9a-9d51-be80d7c034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0539F-2CC1-4A50-94F3-210533A81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acc93-b916-422b-a52e-c57269b0ceba"/>
    <ds:schemaRef ds:uri="649dfbe0-c090-4f9a-9d51-be80d7c034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CBA55E-C8EF-4D0B-9418-B705C8D0FD5B}">
  <ds:schemaRefs>
    <ds:schemaRef ds:uri="http://www.w3.org/XML/1998/namespace"/>
    <ds:schemaRef ds:uri="649dfbe0-c090-4f9a-9d51-be80d7c034b5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2cacc93-b916-422b-a52e-c57269b0ceba"/>
  </ds:schemaRefs>
</ds:datastoreItem>
</file>

<file path=customXml/itemProps3.xml><?xml version="1.0" encoding="utf-8"?>
<ds:datastoreItem xmlns:ds="http://schemas.openxmlformats.org/officeDocument/2006/customXml" ds:itemID="{B863BC8A-4F4D-46AF-9536-1C833CED9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</Template>
  <TotalTime>20437</TotalTime>
  <Words>3452</Words>
  <Application>Microsoft Office PowerPoint</Application>
  <PresentationFormat>Widescreen</PresentationFormat>
  <Paragraphs>1286</Paragraphs>
  <Slides>60</Slides>
  <Notes>48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60</vt:i4>
      </vt:variant>
    </vt:vector>
  </HeadingPairs>
  <TitlesOfParts>
    <vt:vector size="65" baseType="lpstr">
      <vt:lpstr>Arial</vt:lpstr>
      <vt:lpstr>Calibri</vt:lpstr>
      <vt:lpstr>Volkhov</vt:lpstr>
      <vt:lpstr>TEC Turkis</vt:lpstr>
      <vt:lpstr>TEC Flaskegrøn</vt:lpstr>
      <vt:lpstr>TEC i tal</vt:lpstr>
      <vt:lpstr>ETU resultat EUD Kilde: https://insight.response.dk/356l2h - opgøres på en skala fra 1-100  </vt:lpstr>
      <vt:lpstr>ETU resultat EUD – historisk udvikling Kilde: https://uni.uddannelsesstatistik.dk/Pages/Reports/1860.aspx - opgøres på en skala fra 1-5 </vt:lpstr>
      <vt:lpstr>EUD Elevtrivsel benchmarking 2022 Kilde: https://uddannelsesstatistik.dk/Pages/Reports/1641.aspx - opgøres på en skala fra 1-5</vt:lpstr>
      <vt:lpstr>ETU resultat HCØ Kilde: https://insight.response.dk/356l2h - opgøres på en skala fra 1-100</vt:lpstr>
      <vt:lpstr>ETU resultat HCØ – historisk udvikling Kilde: https://uni.uddannelsesstatistik.dk/Pages/Reports/1860.aspx - opgøres på en skala fra 1-5</vt:lpstr>
      <vt:lpstr>HTX Elevtrivsel benchmarking 2022 Kilde: https://uddannelsesstatistik.dk/Pages/Reports/1641.aspx - opgøres på en skala fra 1-5</vt:lpstr>
      <vt:lpstr>Resultat VTU – EUD 2022 VTU Ennova værktøj</vt:lpstr>
      <vt:lpstr>PowerPoint-præsentation</vt:lpstr>
      <vt:lpstr>PowerPoint-præsentation</vt:lpstr>
      <vt:lpstr>EUD Elevfravær Kilde: https://uddannelsesstatistik.dk/Pages/Reports/2000.aspx</vt:lpstr>
      <vt:lpstr>EUD Elevfravær benchmarking Kilde: https://uddannelsesstatistik.dk/Pages/Reports/2000.aspx</vt:lpstr>
      <vt:lpstr>EUD Elevfravær GF2 uddannelser Kilde: https://uddannelsesstatistik.dk/Pages/Reports/2000.aspx</vt:lpstr>
      <vt:lpstr>HTX Elevfravær benchmarking Kilde: https://uddannelsesstatistik.dk/Pages/Reports/2032.aspx</vt:lpstr>
      <vt:lpstr>Sygefravær medarbejdere - kortidssygdom </vt:lpstr>
      <vt:lpstr>Sygefravær medarbejdere - langtidssygdom </vt:lpstr>
      <vt:lpstr>Fastholdelse </vt:lpstr>
      <vt:lpstr>EUD</vt:lpstr>
      <vt:lpstr>TEC status 3 måneder efter påbegyndt uddannelse 3. kvartal Kilde: https://uddannelsesstatistik.dk/Pages/Reports/1989.aspx</vt:lpstr>
      <vt:lpstr>TEC status 3 måneder efter påbegyndt uddannelse pr. år Kilde: https://uddannelsesstatistik.dk/Pages/Reports/1989.aspx</vt:lpstr>
      <vt:lpstr> Benchmarking afbrud uden omvalg 3 måneder efter start 3. kvartal Kilde: https://uddannelsesstatistik.dk/Pages/Reports/1989.aspx</vt:lpstr>
      <vt:lpstr>GF1 status 3 måneder efter påbegyndt uddannelse Kilde: https://uddannelsesstatistik.dk/Pages/Reports/1989.aspx</vt:lpstr>
      <vt:lpstr>GF2 status 3 måneder efter påbegyndt uddannelse Kilde: https://uddannelsesstatistik.dk/Pages/Reports/1989.aspx</vt:lpstr>
      <vt:lpstr>Frafald i overgangen mellem GF1 og GF2 Viser frafaldsprocenter én måned efter endt GF1 Kilde: https://uddannelsesstatistik.dk/Pages/Reports/1629.aspx</vt:lpstr>
      <vt:lpstr>Frafald i overgangen mellem GF2 og HF Viser frafaldsprocenter én måned efter endt GF2, fordelt på uddannelsesgrupper og uddannelser Kilde: https://uddannelsesstatistik.dk/Pages/Reports/1630.aspx</vt:lpstr>
      <vt:lpstr>Frafald i overgangen mellem GF2 og HF Viser frafaldsprocenter én måned efter endt GF2, fordelt på uddannelsesgrupper og uddannelser Kilde: https://uddannelsesstatistik.dk/Pages/Reports/1630.aspx</vt:lpstr>
      <vt:lpstr>Frafald fra start på grundforløbet til og med start i uddannelsesaftale eller skolepraktik på hovedforløbet</vt:lpstr>
      <vt:lpstr>EUD socioøkonomiske referencer – forventet frafald</vt:lpstr>
      <vt:lpstr>Fastholdelsen på EUD fordelt på køn</vt:lpstr>
      <vt:lpstr>Fastholdelsen på EUD fordelt på alder</vt:lpstr>
      <vt:lpstr>HTX</vt:lpstr>
      <vt:lpstr>Status efter grundforløbet for elever der påbegyndte gymnasial uddannelse i august måned Kilde: https://uddannelsesstatistik.dk/Pages/Reports/1915.aspx </vt:lpstr>
      <vt:lpstr>Frafald 1 år efter påbegyndt gymnasieuddannelse - Benchmarking Kilde: https://uddannelsesstatistik.dk/Pages/Reports/1913.aspx</vt:lpstr>
      <vt:lpstr>Frafald 1 år efter påbegyndt gymnasieuddannelse Kilde: https://uddannelsesstatistik.dk/Pages/Reports/1913.aspx</vt:lpstr>
      <vt:lpstr>Overgang til uddannelse pr. 30. september 2 år efter fuldført GYM Kilde: https://uddannelsesstatistik.dk/Pages/Reports/1980.aspx  </vt:lpstr>
      <vt:lpstr>Eksamenskarakter HTX</vt:lpstr>
      <vt:lpstr>Eksamenskarakter HTX</vt:lpstr>
      <vt:lpstr>Eksamenskarakter HTX</vt:lpstr>
      <vt:lpstr>HTX socioøkonomiske referencer 2020/2022 – forventede karakterer Kilde: https://uddannelsesstatistik.dk/Pages/Reports/1653.aspx  Viser statistik om karakterer og socioøkonomiske referencer opgjort på afdelingsniveau over en 3-årig periode. Den socioøkonomiske reference er et statistisk udtryk for, hvordan elever på landsplan med samme baggrundsforhold som afdelingens elever har klaret prøverne.   </vt:lpstr>
      <vt:lpstr>Vækst</vt:lpstr>
      <vt:lpstr>Ansøgning 1. prioritet direkte fra folkeskolen </vt:lpstr>
      <vt:lpstr>Bestandstal fordelt på uddannelsesgrupper Statistikken viser bestanden (antallet) af elever som er i gang med en gymnasial uddannelse eller en erhvervsuddannelse  Kilde: https://uddannelsesstatistik.dk/Pages/Reports/1852.aspx </vt:lpstr>
      <vt:lpstr>EUD</vt:lpstr>
      <vt:lpstr>EUD Ansøgning 1. prioritet direkte fra folkeskolen Kilde: https://uddannelsesstatistik.dk/Pages/Reports/1587.aspx</vt:lpstr>
      <vt:lpstr>EUD Ansøgning 1. prioritet direkte fra folkeskolen - Benchmarking Kilde: https://uddannelsesstatistik.dk/Pages/Reports/1587.aspx</vt:lpstr>
      <vt:lpstr>Tilgang til GF1 og GF2 </vt:lpstr>
      <vt:lpstr>Tilgang til grundforløbet august</vt:lpstr>
      <vt:lpstr>EUD bestandstal fordelt på uddannelser Statistikken viser antallet af elever som er i gang med en erhvervsuddannelse pr. september et givent år fordelt på uddannelse.  ´ Kilde: https://uddannelsesstatistik.dk/Pages/Reports/1850.aspx </vt:lpstr>
      <vt:lpstr> HTX</vt:lpstr>
      <vt:lpstr>HTX Ansøgning 1. prioritet direkte fra folkeskolen Kilde: https://uddannelsesstatistik.dk/Pages/Reports/1587.aspx</vt:lpstr>
      <vt:lpstr>HTX Ansøgning 1. prioritet direkte fra folkeskolen - Benchmarking Kilde: https://uddannelsesstatistik.dk/Pages/Reports/1587.aspx</vt:lpstr>
      <vt:lpstr> Lærepladser</vt:lpstr>
      <vt:lpstr>Målsætning for indgåelse af uddannelsesaftaler på GF2 2023 Kilde: https://uddannelsesstatistik.dk/Pages/Reports/2009.aspx</vt:lpstr>
      <vt:lpstr>Målsætning for indgåelse af uddannelsesaftaler på GF2 2022 Kilde: https://uddannelsesstatistik.dk/Pages/Reports/2009.aspx</vt:lpstr>
      <vt:lpstr>Indgåede aftaler de seneste 12 måneder – februar 2023  Kilde: https://uddannelsesstatistik.dk/Pages/Reports/1610.aspx </vt:lpstr>
      <vt:lpstr> AMU</vt:lpstr>
      <vt:lpstr>AMU Aktivitet Kilde: https://uddannelsesstatistik.dk/Pages/Reports/1801.aspx</vt:lpstr>
      <vt:lpstr>AMU Aktivitet Benchmarking Kilde: https://uddannelsesstatistik.dk/Pages/Reports/1801.aspx</vt:lpstr>
      <vt:lpstr>AMU Viskvalitet – svarprocent Kilde: https://teccph.sharepoint.com/sites/intra-lederintra-guide/SitePages/AMU.aspx</vt:lpstr>
      <vt:lpstr>AMU Viskvalitet – kursisttilfredshed Kilde: https://www.viskvalitet.dk/uvm/web.pages.WebFrontpage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TECs tal</dc:title>
  <dc:creator>Kristina Birch</dc:creator>
  <cp:keywords>TEC Template</cp:keywords>
  <cp:lastModifiedBy>Michelle Bendixen Andersen</cp:lastModifiedBy>
  <cp:revision>2</cp:revision>
  <cp:lastPrinted>2021-03-26T15:17:53Z</cp:lastPrinted>
  <dcterms:created xsi:type="dcterms:W3CDTF">2020-09-08T09:48:48Z</dcterms:created>
  <dcterms:modified xsi:type="dcterms:W3CDTF">2024-06-19T12:24:19Z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0x010100E64368367A63C542A4317B4804883B52</vt:lpwstr>
  </property>
  <property fmtid="{D5CDD505-2E9C-101B-9397-08002B2CF9AE}" pid="3" name="MediaServiceImageTags">
    <vt:lpwstr/>
  </property>
</Properties>
</file>